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7010400" cy="9296400"/>
  <p:embeddedFontLst>
    <p:embeddedFont>
      <p:font typeface="Arial Black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hdq4z8s8pxhhpts511XEweim8U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ArialBlack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6414ca10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6414ca10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Clarifies leadership’s role when stability collapses</a:t>
            </a:r>
            <a:br>
              <a:rPr lang="en-US"/>
            </a:br>
            <a:r>
              <a:rPr lang="en-US"/>
              <a:t> Prepares leaders for pressure-driven decisions</a:t>
            </a:r>
            <a:br>
              <a:rPr lang="en-US"/>
            </a:br>
            <a:r>
              <a:rPr lang="en-US"/>
              <a:t> Explains how presence impacts group psychology</a:t>
            </a:r>
            <a:br>
              <a:rPr lang="en-US"/>
            </a:br>
            <a:r>
              <a:rPr lang="en-US"/>
              <a:t> Frames authority as a stabilizing function</a:t>
            </a:r>
            <a:br>
              <a:rPr lang="en-US"/>
            </a:br>
            <a:r>
              <a:rPr lang="en-US"/>
              <a:t> Sets foundation for advanced crisis behaviors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stays calm during a sudden facility shutdown.</a:t>
            </a:r>
            <a:br>
              <a:rPr lang="en-US"/>
            </a:br>
            <a:r>
              <a:rPr lang="en-US"/>
              <a:t> Cyber example: CISO provides direction during a spreading breach.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6414ca10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414ca10_0_11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414ca10_0_11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Visible stance signals organizational stability</a:t>
            </a:r>
            <a:br>
              <a:rPr lang="en-US"/>
            </a:br>
            <a:r>
              <a:rPr lang="en-US"/>
              <a:t> Short instructions reduce cognitive load</a:t>
            </a:r>
            <a:br>
              <a:rPr lang="en-US"/>
            </a:br>
            <a:r>
              <a:rPr lang="en-US"/>
              <a:t> Simple framing calms overwhelmed teams</a:t>
            </a:r>
            <a:br>
              <a:rPr lang="en-US"/>
            </a:br>
            <a:r>
              <a:rPr lang="en-US"/>
              <a:t> Neutral language avoids panic cues</a:t>
            </a:r>
            <a:br>
              <a:rPr lang="en-US"/>
            </a:br>
            <a:r>
              <a:rPr lang="en-US"/>
              <a:t> Steady pacing regulates group reactions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speaks slowly during tense updates.</a:t>
            </a:r>
            <a:br>
              <a:rPr lang="en-US"/>
            </a:br>
            <a:r>
              <a:rPr lang="en-US"/>
              <a:t> Cyber example: Security lead avoids urgent tone unnecessarily.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9d6414ca10_0_11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d6414ca10_0_13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9d6414ca10_0_13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Crisis leadership requires specialized posture</a:t>
            </a:r>
            <a:br>
              <a:rPr lang="en-US"/>
            </a:br>
            <a:r>
              <a:rPr lang="en-US"/>
              <a:t> Emotion guides behavior before logic</a:t>
            </a:r>
            <a:br>
              <a:rPr lang="en-US"/>
            </a:br>
            <a:r>
              <a:rPr lang="en-US"/>
              <a:t> Stability becomes leadership’s first deliverable</a:t>
            </a:r>
            <a:br>
              <a:rPr lang="en-US"/>
            </a:br>
            <a:r>
              <a:rPr lang="en-US"/>
              <a:t> Clarity reduces immediate uncertainty</a:t>
            </a:r>
            <a:br>
              <a:rPr lang="en-US"/>
            </a:br>
            <a:r>
              <a:rPr lang="en-US"/>
              <a:t> Effective leadership blends presence and structure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settle after leader sets tone.</a:t>
            </a:r>
            <a:br>
              <a:rPr lang="en-US"/>
            </a:br>
            <a:r>
              <a:rPr lang="en-US"/>
              <a:t> Cyber example: Breach response stabilizes after firm guidance.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39d6414ca10_0_13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d6414ca10_0_3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9d6414ca10_0_3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39d6414ca10_0_3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d6414ca10_0_32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9d6414ca10_0_32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g39d6414ca10_0_32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d6414ca10_0_3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9d6414ca10_0_3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Threat triggers survival-focused thinking</a:t>
            </a:r>
            <a:br>
              <a:rPr lang="en-US"/>
            </a:br>
            <a:r>
              <a:rPr lang="en-US"/>
              <a:t> Emotion filters messages before logic</a:t>
            </a:r>
            <a:br>
              <a:rPr lang="en-US"/>
            </a:br>
            <a:r>
              <a:rPr lang="en-US"/>
              <a:t> Body prioritizes protection over analysis</a:t>
            </a:r>
            <a:br>
              <a:rPr lang="en-US"/>
            </a:br>
            <a:r>
              <a:rPr lang="en-US"/>
              <a:t> Leader must restore psychological grounding</a:t>
            </a:r>
            <a:br>
              <a:rPr lang="en-US"/>
            </a:br>
            <a:r>
              <a:rPr lang="en-US"/>
              <a:t> Calm reopens rational thought pathways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Employee freezes when overwhelmed suddenly.</a:t>
            </a:r>
            <a:br>
              <a:rPr lang="en-US"/>
            </a:br>
            <a:r>
              <a:rPr lang="en-US"/>
              <a:t> Cyber example: Analyst misreads signals during breach stress.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g39d6414ca10_0_3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d6414ca10_0_3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9d6414ca10_0_3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Survival instincts override reasoning quickly</a:t>
            </a:r>
            <a:br>
              <a:rPr lang="en-US"/>
            </a:br>
            <a:r>
              <a:rPr lang="en-US"/>
              <a:t> Fight-flight-freeze activates under threat</a:t>
            </a:r>
            <a:br>
              <a:rPr lang="en-US"/>
            </a:br>
            <a:r>
              <a:rPr lang="en-US"/>
              <a:t> Logic becomes secondary temporarily</a:t>
            </a:r>
            <a:br>
              <a:rPr lang="en-US"/>
            </a:br>
            <a:r>
              <a:rPr lang="en-US"/>
              <a:t> Control signals calm primitive responses</a:t>
            </a:r>
            <a:br>
              <a:rPr lang="en-US"/>
            </a:br>
            <a:r>
              <a:rPr lang="en-US"/>
              <a:t> Presence restores higher thinking ability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Worker reacts impulsively to loud alarm.</a:t>
            </a:r>
            <a:br>
              <a:rPr lang="en-US"/>
            </a:br>
            <a:r>
              <a:rPr lang="en-US"/>
              <a:t> Cyber example: Analyst misjudges alert severity under panic.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39d6414ca10_0_3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9d6414ca10_0_36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9d6414ca10_0_36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Stress accelerates physical responses</a:t>
            </a:r>
            <a:br>
              <a:rPr lang="en-US"/>
            </a:br>
            <a:r>
              <a:rPr lang="en-US"/>
              <a:t> Breathing becomes shallow when threatened</a:t>
            </a:r>
            <a:br>
              <a:rPr lang="en-US"/>
            </a:br>
            <a:r>
              <a:rPr lang="en-US"/>
              <a:t> Cognitive range narrows significantly</a:t>
            </a:r>
            <a:br>
              <a:rPr lang="en-US"/>
            </a:br>
            <a:r>
              <a:rPr lang="en-US"/>
              <a:t> Body misreads discomfort as danger</a:t>
            </a:r>
            <a:br>
              <a:rPr lang="en-US"/>
            </a:br>
            <a:r>
              <a:rPr lang="en-US"/>
              <a:t> Stress impairs fine-motor capability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Employee feels shaky during sudden crisis.</a:t>
            </a:r>
            <a:br>
              <a:rPr lang="en-US"/>
            </a:br>
            <a:r>
              <a:rPr lang="en-US"/>
              <a:t> Cyber example: Analyst mistypes commands under pressure.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39d6414ca10_0_36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d6414ca10_0_37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9d6414ca10_0_37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Heightened vigilance reduces mental flexibility</a:t>
            </a:r>
            <a:br>
              <a:rPr lang="en-US"/>
            </a:br>
            <a:r>
              <a:rPr lang="en-US"/>
              <a:t> Emotional spikes disrupt communication</a:t>
            </a:r>
            <a:br>
              <a:rPr lang="en-US"/>
            </a:br>
            <a:r>
              <a:rPr lang="en-US"/>
              <a:t> Tunnel vision narrows situational awareness</a:t>
            </a:r>
            <a:br>
              <a:rPr lang="en-US"/>
            </a:br>
            <a:r>
              <a:rPr lang="en-US"/>
              <a:t> Behavior becomes defensive quickly</a:t>
            </a:r>
            <a:br>
              <a:rPr lang="en-US"/>
            </a:br>
            <a:r>
              <a:rPr lang="en-US"/>
              <a:t> Reasoning capacity drops under strain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Worker snaps at peers unintentionally.</a:t>
            </a:r>
            <a:br>
              <a:rPr lang="en-US"/>
            </a:br>
            <a:r>
              <a:rPr lang="en-US"/>
              <a:t> Cyber example: Analyst escalates unnecessarily due to tension.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39d6414ca10_0_37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d6414ca10_0_39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39d6414ca10_0_39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Brain suppresses nonessential thinking</a:t>
            </a:r>
            <a:br>
              <a:rPr lang="en-US"/>
            </a:br>
            <a:r>
              <a:rPr lang="en-US"/>
              <a:t> Processing speed declines rapidly</a:t>
            </a:r>
            <a:br>
              <a:rPr lang="en-US"/>
            </a:br>
            <a:r>
              <a:rPr lang="en-US"/>
              <a:t> People revert to habitual actions</a:t>
            </a:r>
            <a:br>
              <a:rPr lang="en-US"/>
            </a:br>
            <a:r>
              <a:rPr lang="en-US"/>
              <a:t> Complex tasks become overwhelming</a:t>
            </a:r>
            <a:br>
              <a:rPr lang="en-US"/>
            </a:br>
            <a:r>
              <a:rPr lang="en-US"/>
              <a:t> Judgment becomes less consistent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Employee forgets simple steps under stress.</a:t>
            </a:r>
            <a:br>
              <a:rPr lang="en-US"/>
            </a:br>
            <a:r>
              <a:rPr lang="en-US"/>
              <a:t> Cyber example: Engineer defaults to old procedures.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39d6414ca10_0_39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6414ca10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9d6414ca10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9d6414ca10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9d6414ca10_0_40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9d6414ca10_0_40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Uncertainty erodes psychological grounding</a:t>
            </a:r>
            <a:br>
              <a:rPr lang="en-US"/>
            </a:br>
            <a:r>
              <a:rPr lang="en-US"/>
              <a:t> People scan environment for control</a:t>
            </a:r>
            <a:br>
              <a:rPr lang="en-US"/>
            </a:br>
            <a:r>
              <a:rPr lang="en-US"/>
              <a:t> Silence increases fear response</a:t>
            </a:r>
            <a:br>
              <a:rPr lang="en-US"/>
            </a:br>
            <a:r>
              <a:rPr lang="en-US"/>
              <a:t> Threat perception becomes exaggerated</a:t>
            </a:r>
            <a:br>
              <a:rPr lang="en-US"/>
            </a:br>
            <a:r>
              <a:rPr lang="en-US"/>
              <a:t> Closure-seeking accelerates poor decisions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panic with unclear instructions.</a:t>
            </a:r>
            <a:br>
              <a:rPr lang="en-US"/>
            </a:br>
            <a:r>
              <a:rPr lang="en-US"/>
              <a:t> Cyber example: Team assumes breach worse than reported.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9d6414ca10_0_40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9d6414ca10_0_4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9d6414ca10_0_4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Threats feel amplified emotionally</a:t>
            </a:r>
            <a:br>
              <a:rPr lang="en-US"/>
            </a:br>
            <a:r>
              <a:rPr lang="en-US"/>
              <a:t> Neutral cues interpreted negatively</a:t>
            </a:r>
            <a:br>
              <a:rPr lang="en-US"/>
            </a:br>
            <a:r>
              <a:rPr lang="en-US"/>
              <a:t> Worst-case thinking dominates perception</a:t>
            </a:r>
            <a:br>
              <a:rPr lang="en-US"/>
            </a:br>
            <a:r>
              <a:rPr lang="en-US"/>
              <a:t> Biases distort understanding quickly</a:t>
            </a:r>
            <a:br>
              <a:rPr lang="en-US"/>
            </a:br>
            <a:r>
              <a:rPr lang="en-US"/>
              <a:t> Focus narrows to potential harm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Employee overreacts to minor change.</a:t>
            </a:r>
            <a:br>
              <a:rPr lang="en-US"/>
            </a:br>
            <a:r>
              <a:rPr lang="en-US"/>
              <a:t> Cyber example: Analyst misreads harmless log entries.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39d6414ca10_0_4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d6414ca10_0_4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9d6414ca10_0_4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Mental fog reduces reasoning capacity</a:t>
            </a:r>
            <a:br>
              <a:rPr lang="en-US"/>
            </a:br>
            <a:r>
              <a:rPr lang="en-US"/>
              <a:t> Rumination amplifies perceived danger</a:t>
            </a:r>
            <a:br>
              <a:rPr lang="en-US"/>
            </a:br>
            <a:r>
              <a:rPr lang="en-US"/>
              <a:t> Distrust increases under silence</a:t>
            </a:r>
            <a:br>
              <a:rPr lang="en-US"/>
            </a:br>
            <a:r>
              <a:rPr lang="en-US"/>
              <a:t> Story-making replaces facts quickly</a:t>
            </a:r>
            <a:br>
              <a:rPr lang="en-US"/>
            </a:br>
            <a:r>
              <a:rPr lang="en-US"/>
              <a:t> Judgment weakens under social anxiety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speculates when uninformed.</a:t>
            </a:r>
            <a:br>
              <a:rPr lang="en-US"/>
            </a:br>
            <a:r>
              <a:rPr lang="en-US"/>
              <a:t> Cyber example: Staff assume systems compromised broadly.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39d6414ca10_0_43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6414ca10_0_4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39d6414ca10_0_4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Time feels shorter under stress</a:t>
            </a:r>
            <a:br>
              <a:rPr lang="en-US"/>
            </a:br>
            <a:r>
              <a:rPr lang="en-US"/>
              <a:t> Urgency accelerates emotional reactions</a:t>
            </a:r>
            <a:br>
              <a:rPr lang="en-US"/>
            </a:br>
            <a:r>
              <a:rPr lang="en-US"/>
              <a:t> Delays feel like immediate failures</a:t>
            </a:r>
            <a:br>
              <a:rPr lang="en-US"/>
            </a:br>
            <a:r>
              <a:rPr lang="en-US"/>
              <a:t> Focus shifts to immediacy only</a:t>
            </a:r>
            <a:br>
              <a:rPr lang="en-US"/>
            </a:br>
            <a:r>
              <a:rPr lang="en-US"/>
              <a:t> Rushed decisions become more common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feels rushed despite time available.</a:t>
            </a:r>
            <a:br>
              <a:rPr lang="en-US"/>
            </a:br>
            <a:r>
              <a:rPr lang="en-US"/>
              <a:t> Cyber example: Analyst pushes quick fix without review.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g39d6414ca10_0_4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d6414ca10_0_47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9d6414ca10_0_47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Instant decisions feel mandatory</a:t>
            </a:r>
            <a:br>
              <a:rPr lang="en-US"/>
            </a:br>
            <a:r>
              <a:rPr lang="en-US"/>
              <a:t> Mental shortcuts replace analysis</a:t>
            </a:r>
            <a:br>
              <a:rPr lang="en-US"/>
            </a:br>
            <a:r>
              <a:rPr lang="en-US"/>
              <a:t> Fatigue worsens judgment quality</a:t>
            </a:r>
            <a:br>
              <a:rPr lang="en-US"/>
            </a:br>
            <a:r>
              <a:rPr lang="en-US"/>
              <a:t> Bias increases under urgency</a:t>
            </a:r>
            <a:br>
              <a:rPr lang="en-US"/>
            </a:br>
            <a:r>
              <a:rPr lang="en-US"/>
              <a:t> Long-term impacts become overlooked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approves action too quickly.</a:t>
            </a:r>
            <a:br>
              <a:rPr lang="en-US"/>
            </a:br>
            <a:r>
              <a:rPr lang="en-US"/>
              <a:t> Cyber example: Engineer deploys patch without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39d6414ca10_0_47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9d6414ca10_0_48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9d6414ca10_0_48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People revert to learned habits</a:t>
            </a:r>
            <a:br>
              <a:rPr lang="en-US"/>
            </a:br>
            <a:r>
              <a:rPr lang="en-US"/>
              <a:t> Communication becomes shorter, sharper</a:t>
            </a:r>
            <a:br>
              <a:rPr lang="en-US"/>
            </a:br>
            <a:r>
              <a:rPr lang="en-US"/>
              <a:t> Listening skill decreases noticeably</a:t>
            </a:r>
            <a:br>
              <a:rPr lang="en-US"/>
            </a:br>
            <a:r>
              <a:rPr lang="en-US"/>
              <a:t> Emotion replaces perspective easily</a:t>
            </a:r>
            <a:br>
              <a:rPr lang="en-US"/>
            </a:br>
            <a:r>
              <a:rPr lang="en-US"/>
              <a:t> Blame-seeking increases under stress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Employee becomes abrupt during conflict.</a:t>
            </a:r>
            <a:br>
              <a:rPr lang="en-US"/>
            </a:br>
            <a:r>
              <a:rPr lang="en-US"/>
              <a:t> Cyber example: Team blames systems instead of root cause.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39d6414ca10_0_48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d6414ca10_0_5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9d6414ca10_0_5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Speed prioritized over accuracy often</a:t>
            </a:r>
            <a:br>
              <a:rPr lang="en-US"/>
            </a:br>
            <a:r>
              <a:rPr lang="en-US"/>
              <a:t> Impulsive actions increase significantly</a:t>
            </a:r>
            <a:br>
              <a:rPr lang="en-US"/>
            </a:br>
            <a:r>
              <a:rPr lang="en-US"/>
              <a:t> Nuance disappears during pressure</a:t>
            </a:r>
            <a:br>
              <a:rPr lang="en-US"/>
            </a:br>
            <a:r>
              <a:rPr lang="en-US"/>
              <a:t> Empathy declines under urgency</a:t>
            </a:r>
            <a:br>
              <a:rPr lang="en-US"/>
            </a:br>
            <a:r>
              <a:rPr lang="en-US"/>
              <a:t> Premature conclusions become common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rushes without full info.</a:t>
            </a:r>
            <a:br>
              <a:rPr lang="en-US"/>
            </a:br>
            <a:r>
              <a:rPr lang="en-US"/>
              <a:t> Cyber example: Analyst flags false incident.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39d6414ca10_0_5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9d6414ca10_0_5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9d6414ca10_0_5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Visibility pressure increases stress load</a:t>
            </a:r>
            <a:br>
              <a:rPr lang="en-US"/>
            </a:br>
            <a:r>
              <a:rPr lang="en-US"/>
              <a:t> Confidence becomes harder to project</a:t>
            </a:r>
            <a:br>
              <a:rPr lang="en-US"/>
            </a:br>
            <a:r>
              <a:rPr lang="en-US"/>
              <a:t> Emotions leak unintentionally</a:t>
            </a:r>
            <a:br>
              <a:rPr lang="en-US"/>
            </a:br>
            <a:r>
              <a:rPr lang="en-US"/>
              <a:t> Tone signals competence instantly</a:t>
            </a:r>
            <a:br>
              <a:rPr lang="en-US"/>
            </a:br>
            <a:r>
              <a:rPr lang="en-US"/>
              <a:t> Patience for complexity decreases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appears tense when questioned.</a:t>
            </a:r>
            <a:br>
              <a:rPr lang="en-US"/>
            </a:br>
            <a:r>
              <a:rPr lang="en-US"/>
              <a:t> Cyber example: CISO snaps under repeated updates.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39d6414ca10_0_5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9d6414ca10_0_5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39d6414ca10_0_5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Teams seek emotional stability quickly</a:t>
            </a:r>
            <a:br>
              <a:rPr lang="en-US"/>
            </a:br>
            <a:r>
              <a:rPr lang="en-US"/>
              <a:t> Silence interpreted as lost control</a:t>
            </a:r>
            <a:br>
              <a:rPr lang="en-US"/>
            </a:br>
            <a:r>
              <a:rPr lang="en-US"/>
              <a:t> Rumors spread rapidly under fear</a:t>
            </a:r>
            <a:br>
              <a:rPr lang="en-US"/>
            </a:br>
            <a:r>
              <a:rPr lang="en-US"/>
              <a:t> Leader posture shapes team behavior</a:t>
            </a:r>
            <a:br>
              <a:rPr lang="en-US"/>
            </a:br>
            <a:r>
              <a:rPr lang="en-US"/>
              <a:t> Anxiety reduces productivity significantly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panics when leader withdraws.</a:t>
            </a:r>
            <a:br>
              <a:rPr lang="en-US"/>
            </a:br>
            <a:r>
              <a:rPr lang="en-US"/>
              <a:t> Cyber example: SOC miscoordinates during silent leadership.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39d6414ca10_0_5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9d6414ca10_0_5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9d6414ca10_0_5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Emotions spread faster than logic</a:t>
            </a:r>
            <a:br>
              <a:rPr lang="en-US"/>
            </a:br>
            <a:r>
              <a:rPr lang="en-US"/>
              <a:t> Nonverbal cues influence team mood</a:t>
            </a:r>
            <a:br>
              <a:rPr lang="en-US"/>
            </a:br>
            <a:r>
              <a:rPr lang="en-US"/>
              <a:t> Leader tone sets emotional baseline</a:t>
            </a:r>
            <a:br>
              <a:rPr lang="en-US"/>
            </a:br>
            <a:r>
              <a:rPr lang="en-US"/>
              <a:t> Contagion accelerates under uncertainty</a:t>
            </a:r>
            <a:br>
              <a:rPr lang="en-US"/>
            </a:br>
            <a:r>
              <a:rPr lang="en-US"/>
              <a:t> Group mindset shifts collectively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Nervous boss spreads tension quickly.</a:t>
            </a:r>
            <a:br>
              <a:rPr lang="en-US"/>
            </a:br>
            <a:r>
              <a:rPr lang="en-US"/>
              <a:t> Cyber example: SOC becomes anxious after leader stress.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" name="Google Shape;597;g39d6414ca10_0_5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6414ca10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6414ca10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Optimization stops, stabilization becomes priority</a:t>
            </a:r>
            <a:br>
              <a:rPr lang="en-US"/>
            </a:br>
            <a:r>
              <a:rPr lang="en-US"/>
              <a:t> Teams seek certainty, not information volume</a:t>
            </a:r>
            <a:br>
              <a:rPr lang="en-US"/>
            </a:br>
            <a:r>
              <a:rPr lang="en-US"/>
              <a:t> Leader’s tone signals relative safety</a:t>
            </a:r>
            <a:br>
              <a:rPr lang="en-US"/>
            </a:br>
            <a:r>
              <a:rPr lang="en-US"/>
              <a:t> Early clarity reduces panic escalation</a:t>
            </a:r>
            <a:br>
              <a:rPr lang="en-US"/>
            </a:br>
            <a:r>
              <a:rPr lang="en-US"/>
              <a:t> Presence outweighs technical expertise initially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watch manager’s demeanor during sudden disruption.</a:t>
            </a:r>
            <a:br>
              <a:rPr lang="en-US"/>
            </a:br>
            <a:r>
              <a:rPr lang="en-US"/>
              <a:t> Cyber example: Team relies on CISO’s posture over details.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9d6414ca10_0_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d6414ca10_0_5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9d6414ca10_0_5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Individuals misread signals frequently</a:t>
            </a:r>
            <a:br>
              <a:rPr lang="en-US"/>
            </a:br>
            <a:r>
              <a:rPr lang="en-US"/>
              <a:t> Emotional load increases error likelihood</a:t>
            </a:r>
            <a:br>
              <a:rPr lang="en-US"/>
            </a:br>
            <a:r>
              <a:rPr lang="en-US"/>
              <a:t> Organizational focus becomes unstable</a:t>
            </a:r>
            <a:br>
              <a:rPr lang="en-US"/>
            </a:br>
            <a:r>
              <a:rPr lang="en-US"/>
              <a:t> Threats appear larger organizationally</a:t>
            </a:r>
            <a:br>
              <a:rPr lang="en-US"/>
            </a:br>
            <a:r>
              <a:rPr lang="en-US"/>
              <a:t> Resilience drops across entire system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overreacts to minor issue.</a:t>
            </a:r>
            <a:br>
              <a:rPr lang="en-US"/>
            </a:br>
            <a:r>
              <a:rPr lang="en-US"/>
              <a:t> Cyber example: Organization assumes widespread compromise.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9d6414ca10_0_5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9d6414ca10_0_58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39d6414ca10_0_58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Presence calms heightened emotional states</a:t>
            </a:r>
            <a:br>
              <a:rPr lang="en-US"/>
            </a:br>
            <a:r>
              <a:rPr lang="en-US"/>
              <a:t> Containment precedes operational direction</a:t>
            </a:r>
            <a:br>
              <a:rPr lang="en-US"/>
            </a:br>
            <a:r>
              <a:rPr lang="en-US"/>
              <a:t> Empathy lowers defensive reactions</a:t>
            </a:r>
            <a:br>
              <a:rPr lang="en-US"/>
            </a:br>
            <a:r>
              <a:rPr lang="en-US"/>
              <a:t> Consistency builds renewed confidence</a:t>
            </a:r>
            <a:br>
              <a:rPr lang="en-US"/>
            </a:br>
            <a:r>
              <a:rPr lang="en-US"/>
              <a:t> Calm reopens reasoning pathways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Leader’s calm voice settles room.</a:t>
            </a:r>
            <a:br>
              <a:rPr lang="en-US"/>
            </a:br>
            <a:r>
              <a:rPr lang="en-US"/>
              <a:t> Cyber example: CISO’s steady updates center SOC.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2" name="Google Shape;632;g39d6414ca10_0_58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9d6414ca10_0_5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9d6414ca10_0_5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Slow down communication tempo</a:t>
            </a:r>
            <a:br>
              <a:rPr lang="en-US"/>
            </a:br>
            <a:r>
              <a:rPr lang="en-US"/>
              <a:t> Reduce ambiguity immediately</a:t>
            </a:r>
            <a:br>
              <a:rPr lang="en-US"/>
            </a:br>
            <a:r>
              <a:rPr lang="en-US"/>
              <a:t> Shorten feedback cycles consistently</a:t>
            </a:r>
            <a:br>
              <a:rPr lang="en-US"/>
            </a:br>
            <a:r>
              <a:rPr lang="en-US"/>
              <a:t> Anchor attention to present moment</a:t>
            </a:r>
            <a:br>
              <a:rPr lang="en-US"/>
            </a:br>
            <a:r>
              <a:rPr lang="en-US"/>
              <a:t> Use simple language under stress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simplifies tasks during confusion.</a:t>
            </a:r>
            <a:br>
              <a:rPr lang="en-US"/>
            </a:br>
            <a:r>
              <a:rPr lang="en-US"/>
              <a:t> Cyber example: Incident lead shortens update loops.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8" name="Google Shape;648;g39d6414ca10_0_5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d6414ca10_0_6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9d6414ca10_0_6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Crisis shrinks cognitive capacity quickly</a:t>
            </a:r>
            <a:br>
              <a:rPr lang="en-US"/>
            </a:br>
            <a:r>
              <a:rPr lang="en-US"/>
              <a:t> Uncertainty amplifies perceived risk</a:t>
            </a:r>
            <a:br>
              <a:rPr lang="en-US"/>
            </a:br>
            <a:r>
              <a:rPr lang="en-US"/>
              <a:t> Time compression distorts urgency perception</a:t>
            </a:r>
            <a:br>
              <a:rPr lang="en-US"/>
            </a:br>
            <a:r>
              <a:rPr lang="en-US"/>
              <a:t> Emotional contagion spreads instability fast</a:t>
            </a:r>
            <a:br>
              <a:rPr lang="en-US"/>
            </a:br>
            <a:r>
              <a:rPr lang="en-US"/>
              <a:t> Stability must precede effective direction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steadies after leader sets clarity.</a:t>
            </a:r>
            <a:br>
              <a:rPr lang="en-US"/>
            </a:br>
            <a:r>
              <a:rPr lang="en-US"/>
              <a:t> Cyber example: SOC stabilizes after simplified guidance.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39d6414ca10_0_6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9d6414ca10_0_78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9d6414ca10_0_78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Traits shape team’s emotional perception</a:t>
            </a:r>
            <a:br>
              <a:rPr lang="en-US"/>
            </a:br>
            <a:r>
              <a:rPr lang="en-US"/>
              <a:t> Behavior signals competence instantly</a:t>
            </a:r>
            <a:br>
              <a:rPr lang="en-US"/>
            </a:br>
            <a:r>
              <a:rPr lang="en-US"/>
              <a:t> Psychological safety precedes performance outcomes</a:t>
            </a:r>
            <a:br>
              <a:rPr lang="en-US"/>
            </a:br>
            <a:r>
              <a:rPr lang="en-US"/>
              <a:t> Authenticity deepens staff trust significantly</a:t>
            </a:r>
            <a:br>
              <a:rPr lang="en-US"/>
            </a:br>
            <a:r>
              <a:rPr lang="en-US"/>
              <a:t> Consistency anchors organizational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trusts leader due to reliable tone.</a:t>
            </a:r>
            <a:br>
              <a:rPr lang="en-US"/>
            </a:br>
            <a:r>
              <a:rPr lang="en-US"/>
              <a:t> Cyber example: CISO’s calm regularity reassures analysts.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g39d6414ca10_0_78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9d6414ca10_0_79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39d6414ca10_0_79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g39d6414ca10_0_79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9d6414ca10_0_8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g39d6414ca10_0_8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g39d6414ca10_0_8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d6414ca10_0_81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39d6414ca10_0_81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Reduces confusion during peak stress</a:t>
            </a:r>
            <a:br>
              <a:rPr lang="en-US"/>
            </a:br>
            <a:r>
              <a:rPr lang="en-US"/>
              <a:t> Simplifies choices when overloaded</a:t>
            </a:r>
            <a:br>
              <a:rPr lang="en-US"/>
            </a:br>
            <a:r>
              <a:rPr lang="en-US"/>
              <a:t> Converts uncertainty into actionable steps</a:t>
            </a:r>
            <a:br>
              <a:rPr lang="en-US"/>
            </a:br>
            <a:r>
              <a:rPr lang="en-US"/>
              <a:t> Keeps teams aligned quickly</a:t>
            </a:r>
            <a:br>
              <a:rPr lang="en-US"/>
            </a:br>
            <a:r>
              <a:rPr lang="en-US"/>
              <a:t> Strengthens trust through direct communication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outlines three clear priorities.</a:t>
            </a:r>
            <a:br>
              <a:rPr lang="en-US"/>
            </a:br>
            <a:r>
              <a:rPr lang="en-US"/>
              <a:t> Cyber example: CISO specifies exact containment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1" name="Google Shape;731;g39d6414ca10_0_81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9d6414ca10_0_8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39d6414ca10_0_8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simple, specific messaging always</a:t>
            </a:r>
            <a:br>
              <a:rPr lang="en-US"/>
            </a:br>
            <a:r>
              <a:rPr lang="en-US"/>
              <a:t> Provide defined next actionable steps</a:t>
            </a:r>
            <a:br>
              <a:rPr lang="en-US"/>
            </a:br>
            <a:r>
              <a:rPr lang="en-US"/>
              <a:t> Remove unnecessary background information</a:t>
            </a:r>
            <a:br>
              <a:rPr lang="en-US"/>
            </a:br>
            <a:r>
              <a:rPr lang="en-US"/>
              <a:t> Set visible priorities for alignment</a:t>
            </a:r>
            <a:br>
              <a:rPr lang="en-US"/>
            </a:br>
            <a:r>
              <a:rPr lang="en-US"/>
              <a:t> Maintain confident, concise delivery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gives short, clear update.</a:t>
            </a:r>
            <a:br>
              <a:rPr lang="en-US"/>
            </a:br>
            <a:r>
              <a:rPr lang="en-US"/>
              <a:t> Cyber example: Incident lead outlines exact sequence.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39d6414ca10_0_8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6414ca10_0_3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9d6414ca10_0_3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Decisions must accelerate under pressure</a:t>
            </a:r>
            <a:br>
              <a:rPr lang="en-US"/>
            </a:br>
            <a:r>
              <a:rPr lang="en-US"/>
              <a:t> Slow choices increase system instability</a:t>
            </a:r>
            <a:br>
              <a:rPr lang="en-US"/>
            </a:br>
            <a:r>
              <a:rPr lang="en-US"/>
              <a:t> Clear escalation paths prevent hesitation</a:t>
            </a:r>
            <a:br>
              <a:rPr lang="en-US"/>
            </a:br>
            <a:r>
              <a:rPr lang="en-US"/>
              <a:t> Authority boundaries remove decision confusion</a:t>
            </a:r>
            <a:br>
              <a:rPr lang="en-US"/>
            </a:br>
            <a:r>
              <a:rPr lang="en-US"/>
              <a:t> Predefined rights speed activation steps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quickly approves backup plan activation.</a:t>
            </a:r>
            <a:br>
              <a:rPr lang="en-US"/>
            </a:br>
            <a:r>
              <a:rPr lang="en-US"/>
              <a:t> Cyber example: CISO authorizes isolation of core systems.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39d6414ca10_0_3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9d6414ca10_0_8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39d6414ca10_0_8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Emotional containment stabilizes group mood</a:t>
            </a:r>
            <a:br>
              <a:rPr lang="en-US"/>
            </a:br>
            <a:r>
              <a:rPr lang="en-US"/>
              <a:t> Calm tone lowers stress reactivity</a:t>
            </a:r>
            <a:br>
              <a:rPr lang="en-US"/>
            </a:br>
            <a:r>
              <a:rPr lang="en-US"/>
              <a:t> Presence signals controlled leadership</a:t>
            </a:r>
            <a:br>
              <a:rPr lang="en-US"/>
            </a:br>
            <a:r>
              <a:rPr lang="en-US"/>
              <a:t> Clear thinking emerges from calm</a:t>
            </a:r>
            <a:br>
              <a:rPr lang="en-US"/>
            </a:br>
            <a:r>
              <a:rPr lang="en-US"/>
              <a:t> Calm spreads through entire team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relax after leader’s steady tone.</a:t>
            </a:r>
            <a:br>
              <a:rPr lang="en-US"/>
            </a:br>
            <a:r>
              <a:rPr lang="en-US"/>
              <a:t> Cyber example: Analyst steadies after calm briefing.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39d6414ca10_0_8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9d6414ca10_0_8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39d6414ca10_0_8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measured voice consistently</a:t>
            </a:r>
            <a:br>
              <a:rPr lang="en-US"/>
            </a:br>
            <a:r>
              <a:rPr lang="en-US"/>
              <a:t> Maintain slow, predictable tempo</a:t>
            </a:r>
            <a:br>
              <a:rPr lang="en-US"/>
            </a:br>
            <a:r>
              <a:rPr lang="en-US"/>
              <a:t> Adopt grounded physical posture</a:t>
            </a:r>
            <a:br>
              <a:rPr lang="en-US"/>
            </a:br>
            <a:r>
              <a:rPr lang="en-US"/>
              <a:t> Avoid emotionally loaded language</a:t>
            </a:r>
            <a:br>
              <a:rPr lang="en-US"/>
            </a:br>
            <a:r>
              <a:rPr lang="en-US"/>
              <a:t> Show nonreactive emotional 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speaks softly during tension.</a:t>
            </a:r>
            <a:br>
              <a:rPr lang="en-US"/>
            </a:br>
            <a:r>
              <a:rPr lang="en-US"/>
              <a:t> Cyber example: CISO reduces urgency in updates.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1" name="Google Shape;781;g39d6414ca10_0_8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9d6414ca10_0_88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39d6414ca10_0_88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Prevents uncertainty from expanding</a:t>
            </a:r>
            <a:br>
              <a:rPr lang="en-US"/>
            </a:br>
            <a:r>
              <a:rPr lang="en-US"/>
              <a:t> Protects operational momentum immediately</a:t>
            </a:r>
            <a:br>
              <a:rPr lang="en-US"/>
            </a:br>
            <a:r>
              <a:rPr lang="en-US"/>
              <a:t> Demonstrates ownership under pressure</a:t>
            </a:r>
            <a:br>
              <a:rPr lang="en-US"/>
            </a:br>
            <a:r>
              <a:rPr lang="en-US"/>
              <a:t> Clarifies direction without hesitation</a:t>
            </a:r>
            <a:br>
              <a:rPr lang="en-US"/>
            </a:br>
            <a:r>
              <a:rPr lang="en-US"/>
              <a:t> Boosts team’s confidence quickly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chooses path quickly when unclear.</a:t>
            </a:r>
            <a:br>
              <a:rPr lang="en-US"/>
            </a:br>
            <a:r>
              <a:rPr lang="en-US"/>
              <a:t> Cyber example: CISO approves immediate system isolation.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39d6414ca10_0_88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9d6414ca10_0_89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5" name="Google Shape;815;g39d6414ca10_0_89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Act quickly with defined outcomes</a:t>
            </a:r>
            <a:br>
              <a:rPr lang="en-US"/>
            </a:br>
            <a:r>
              <a:rPr lang="en-US"/>
              <a:t> Avoid ambiguous decision language</a:t>
            </a:r>
            <a:br>
              <a:rPr lang="en-US"/>
            </a:br>
            <a:r>
              <a:rPr lang="en-US"/>
              <a:t> Provide short, directional commands</a:t>
            </a:r>
            <a:br>
              <a:rPr lang="en-US"/>
            </a:br>
            <a:r>
              <a:rPr lang="en-US"/>
              <a:t> Close decisions to avoid drift</a:t>
            </a:r>
            <a:br>
              <a:rPr lang="en-US"/>
            </a:br>
            <a:r>
              <a:rPr lang="en-US"/>
              <a:t> Use authority visibly to guide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ends debate with firm choice.</a:t>
            </a:r>
            <a:br>
              <a:rPr lang="en-US"/>
            </a:br>
            <a:r>
              <a:rPr lang="en-US"/>
              <a:t> Cyber example: Incident lead finalizes containment.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39d6414ca10_0_89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9d6414ca10_0_9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9d6414ca10_0_9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Adjust posture without losing stability</a:t>
            </a:r>
            <a:br>
              <a:rPr lang="en-US"/>
            </a:br>
            <a:r>
              <a:rPr lang="en-US"/>
              <a:t> Respond fluidly to changing conditions</a:t>
            </a:r>
            <a:br>
              <a:rPr lang="en-US"/>
            </a:br>
            <a:r>
              <a:rPr lang="en-US"/>
              <a:t> Maintain credibility during shifts</a:t>
            </a:r>
            <a:br>
              <a:rPr lang="en-US"/>
            </a:br>
            <a:r>
              <a:rPr lang="en-US"/>
              <a:t> Prevent rigidity from worsening chaos</a:t>
            </a:r>
            <a:br>
              <a:rPr lang="en-US"/>
            </a:br>
            <a:r>
              <a:rPr lang="en-US"/>
              <a:t> Adaptation sustains effective leadership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changes plan calmly when needed.</a:t>
            </a:r>
            <a:br>
              <a:rPr lang="en-US"/>
            </a:br>
            <a:r>
              <a:rPr lang="en-US"/>
              <a:t> Cyber example: CISO updates strategy mid-incident.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0" name="Google Shape;840;g39d6414ca10_0_9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9d6414ca10_0_9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39d6414ca10_0_9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Traits shape perceived leader strength</a:t>
            </a:r>
            <a:br>
              <a:rPr lang="en-US"/>
            </a:br>
            <a:r>
              <a:rPr lang="en-US"/>
              <a:t> Clarity reduces team confusion</a:t>
            </a:r>
            <a:br>
              <a:rPr lang="en-US"/>
            </a:br>
            <a:r>
              <a:rPr lang="en-US"/>
              <a:t> Calm preserves psychological safety</a:t>
            </a:r>
            <a:br>
              <a:rPr lang="en-US"/>
            </a:br>
            <a:r>
              <a:rPr lang="en-US"/>
              <a:t> Decisiveness keeps actions moving</a:t>
            </a:r>
            <a:br>
              <a:rPr lang="en-US"/>
            </a:br>
            <a:r>
              <a:rPr lang="en-US"/>
              <a:t> Adaptability maintains control throughout crisis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follow leader showing consistent traits.</a:t>
            </a:r>
            <a:br>
              <a:rPr lang="en-US"/>
            </a:br>
            <a:r>
              <a:rPr lang="en-US"/>
              <a:t> Cyber example: SOC trusts steady, decisive CISO.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4" name="Google Shape;854;g39d6414ca10_0_9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8de0571ff3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g38de0571ff3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1" name="Google Shape;871;g38de0571ff3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9d62ae3b7c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g39d62ae3b7c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9" name="Google Shape;879;g39d62ae3b7c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d6414ca10_0_11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39d6414ca10_0_11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Presence stabilizes emotional environment</a:t>
            </a:r>
            <a:br>
              <a:rPr lang="en-US"/>
            </a:br>
            <a:r>
              <a:rPr lang="en-US"/>
              <a:t> Clarity matters more than precision</a:t>
            </a:r>
            <a:br>
              <a:rPr lang="en-US"/>
            </a:br>
            <a:r>
              <a:rPr lang="en-US"/>
              <a:t> Calm interpreted as capability signal</a:t>
            </a:r>
            <a:br>
              <a:rPr lang="en-US"/>
            </a:br>
            <a:r>
              <a:rPr lang="en-US"/>
              <a:t> Authority becomes psychological anchor</a:t>
            </a:r>
            <a:br>
              <a:rPr lang="en-US"/>
            </a:br>
            <a:r>
              <a:rPr lang="en-US"/>
              <a:t> Stabilization precedes effective strategy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calm after leader speaks steadily.</a:t>
            </a:r>
            <a:br>
              <a:rPr lang="en-US"/>
            </a:br>
            <a:r>
              <a:rPr lang="en-US"/>
              <a:t> Cyber example: CISO’s tone resets SOC urgency.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7" name="Google Shape;887;g39d6414ca10_0_11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9d6414ca10_0_11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39d6414ca10_0_11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Threat triggers survival thinking patterns</a:t>
            </a:r>
            <a:br>
              <a:rPr lang="en-US"/>
            </a:br>
            <a:r>
              <a:rPr lang="en-US"/>
              <a:t> Stress reduces decision quality</a:t>
            </a:r>
            <a:br>
              <a:rPr lang="en-US"/>
            </a:br>
            <a:r>
              <a:rPr lang="en-US"/>
              <a:t> Uncertainty magnifies perceived risk</a:t>
            </a:r>
            <a:br>
              <a:rPr lang="en-US"/>
            </a:br>
            <a:r>
              <a:rPr lang="en-US"/>
              <a:t> Time compression distorts urgency</a:t>
            </a:r>
            <a:br>
              <a:rPr lang="en-US"/>
            </a:br>
            <a:r>
              <a:rPr lang="en-US"/>
              <a:t> Emotional contagion spreads rapidly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panics without clear updates.</a:t>
            </a:r>
            <a:br>
              <a:rPr lang="en-US"/>
            </a:br>
            <a:r>
              <a:rPr lang="en-US"/>
              <a:t> Cyber example: Analysts rush decisions under stress.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6" name="Google Shape;906;g39d6414ca10_0_11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d6414ca10_0_4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9d6414ca10_0_4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Leader’s tone shapes team’s emotional state</a:t>
            </a:r>
            <a:br>
              <a:rPr lang="en-US"/>
            </a:br>
            <a:r>
              <a:rPr lang="en-US"/>
              <a:t> Calm communicates perceived control immediately</a:t>
            </a:r>
            <a:br>
              <a:rPr lang="en-US"/>
            </a:br>
            <a:r>
              <a:rPr lang="en-US"/>
              <a:t> Panic erodes trust within seconds</a:t>
            </a:r>
            <a:br>
              <a:rPr lang="en-US"/>
            </a:br>
            <a:r>
              <a:rPr lang="en-US"/>
              <a:t> Emotional regulation improves decision quality</a:t>
            </a:r>
            <a:br>
              <a:rPr lang="en-US"/>
            </a:br>
            <a:r>
              <a:rPr lang="en-US"/>
              <a:t> Stability precedes operational clarity reliably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keeps neutral tone during tense meeting.</a:t>
            </a:r>
            <a:br>
              <a:rPr lang="en-US"/>
            </a:br>
            <a:r>
              <a:rPr lang="en-US"/>
              <a:t> Cyber example: Security lead stays composed during breach call.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9d6414ca10_0_4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d6414ca10_0_11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9d6414ca10_0_11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Clarity reduces overwhelm quickly</a:t>
            </a:r>
            <a:br>
              <a:rPr lang="en-US"/>
            </a:br>
            <a:r>
              <a:rPr lang="en-US"/>
              <a:t> Calm regulates team’s emotional state</a:t>
            </a:r>
            <a:br>
              <a:rPr lang="en-US"/>
            </a:br>
            <a:r>
              <a:rPr lang="en-US"/>
              <a:t> Decisiveness prevents organizational drift</a:t>
            </a:r>
            <a:br>
              <a:rPr lang="en-US"/>
            </a:br>
            <a:r>
              <a:rPr lang="en-US"/>
              <a:t> Adaptability sustains control changes</a:t>
            </a:r>
            <a:br>
              <a:rPr lang="en-US"/>
            </a:br>
            <a:r>
              <a:rPr lang="en-US"/>
              <a:t> Traits anchor collective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follow leader showing stable traits.</a:t>
            </a:r>
            <a:br>
              <a:rPr lang="en-US"/>
            </a:br>
            <a:r>
              <a:rPr lang="en-US"/>
              <a:t> Cyber example: SOC trusts decisive containment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39d6414ca10_0_11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9d6414ca10_0_11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g39d6414ca10_0_11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Posture influences team emotional stability</a:t>
            </a:r>
            <a:br>
              <a:rPr lang="en-US"/>
            </a:br>
            <a:r>
              <a:rPr lang="en-US"/>
              <a:t> Direct messaging reduces confusion</a:t>
            </a:r>
            <a:br>
              <a:rPr lang="en-US"/>
            </a:br>
            <a:r>
              <a:rPr lang="en-US"/>
              <a:t> Visible authority reassures quickly</a:t>
            </a:r>
            <a:br>
              <a:rPr lang="en-US"/>
            </a:br>
            <a:r>
              <a:rPr lang="en-US"/>
              <a:t> Emotional containment precedes guidance</a:t>
            </a:r>
            <a:br>
              <a:rPr lang="en-US"/>
            </a:br>
            <a:r>
              <a:rPr lang="en-US"/>
              <a:t> Presence demonstrates operational competence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stands confidently during update.</a:t>
            </a:r>
            <a:br>
              <a:rPr lang="en-US"/>
            </a:br>
            <a:r>
              <a:rPr lang="en-US"/>
              <a:t> Cyber example: CISO’s steady tone calms analysts.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8" name="Google Shape;938;g39d6414ca10_0_11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9d6414ca10_0_1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39d6414ca10_0_1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Simulates compressed decision timelines</a:t>
            </a:r>
            <a:br>
              <a:rPr lang="en-US"/>
            </a:br>
            <a:r>
              <a:rPr lang="en-US"/>
              <a:t> Tests leadership posture under stress</a:t>
            </a:r>
            <a:br>
              <a:rPr lang="en-US"/>
            </a:br>
            <a:r>
              <a:rPr lang="en-US"/>
              <a:t> Reveals emotional leakage patterns</a:t>
            </a:r>
            <a:br>
              <a:rPr lang="en-US"/>
            </a:br>
            <a:r>
              <a:rPr lang="en-US"/>
              <a:t> Strengthens rapid stabilization skills</a:t>
            </a:r>
            <a:br>
              <a:rPr lang="en-US"/>
            </a:br>
            <a:r>
              <a:rPr lang="en-US"/>
              <a:t> Demonstrates maturity through behavior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decides quickly during simulation.</a:t>
            </a:r>
            <a:br>
              <a:rPr lang="en-US"/>
            </a:br>
            <a:r>
              <a:rPr lang="en-US"/>
              <a:t> Cyber example: CISO directs immediate containment confidently.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5" name="Google Shape;955;g39d6414ca10_0_1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6414ca10_0_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9d6414ca10_0_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Hesitation creates perceived instability</a:t>
            </a:r>
            <a:br>
              <a:rPr lang="en-US"/>
            </a:br>
            <a:r>
              <a:rPr lang="en-US"/>
              <a:t> Mixed messages confuse entire organization</a:t>
            </a:r>
            <a:br>
              <a:rPr lang="en-US"/>
            </a:br>
            <a:r>
              <a:rPr lang="en-US"/>
              <a:t> Over-detail distracts from needed direction</a:t>
            </a:r>
            <a:br>
              <a:rPr lang="en-US"/>
            </a:br>
            <a:r>
              <a:rPr lang="en-US"/>
              <a:t> Emotional volatility accelerates team anxiety</a:t>
            </a:r>
            <a:br>
              <a:rPr lang="en-US"/>
            </a:br>
            <a:r>
              <a:rPr lang="en-US"/>
              <a:t> Unclear authority disrupts coordinated action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freezes when leader contradicts self.</a:t>
            </a:r>
            <a:br>
              <a:rPr lang="en-US"/>
            </a:br>
            <a:r>
              <a:rPr lang="en-US"/>
              <a:t> Cyber example: Security delays escalate when guidance shifts.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g39d6414ca10_0_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d6414ca10_0_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9d6414ca10_0_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Stability reduces organizational fear immediately</a:t>
            </a:r>
            <a:br>
              <a:rPr lang="en-US"/>
            </a:br>
            <a:r>
              <a:rPr lang="en-US"/>
              <a:t> Calm leadership lowers team reactivity</a:t>
            </a:r>
            <a:br>
              <a:rPr lang="en-US"/>
            </a:br>
            <a:r>
              <a:rPr lang="en-US"/>
              <a:t> Predictability builds rapid followership</a:t>
            </a:r>
            <a:br>
              <a:rPr lang="en-US"/>
            </a:br>
            <a:r>
              <a:rPr lang="en-US"/>
              <a:t> Consistency supports coordinated actions</a:t>
            </a:r>
            <a:br>
              <a:rPr lang="en-US"/>
            </a:br>
            <a:r>
              <a:rPr lang="en-US"/>
              <a:t> Confidence spreads through visible composure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relax when leader speaks steadily.</a:t>
            </a:r>
            <a:br>
              <a:rPr lang="en-US"/>
            </a:br>
            <a:r>
              <a:rPr lang="en-US"/>
              <a:t> Cyber example: SOC steadies after CISO’s calm briefing.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9d6414ca10_0_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d6414ca10_0_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9d6414ca10_0_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Clear direction to reduce uncertainty</a:t>
            </a:r>
            <a:br>
              <a:rPr lang="en-US"/>
            </a:br>
            <a:r>
              <a:rPr lang="en-US"/>
              <a:t> Emotional safety during heightened stress</a:t>
            </a:r>
            <a:br>
              <a:rPr lang="en-US"/>
            </a:br>
            <a:r>
              <a:rPr lang="en-US"/>
              <a:t> Visible presence when confidence drops</a:t>
            </a:r>
            <a:br>
              <a:rPr lang="en-US"/>
            </a:br>
            <a:r>
              <a:rPr lang="en-US"/>
              <a:t> Consistent tone to prevent confusion</a:t>
            </a:r>
            <a:br>
              <a:rPr lang="en-US"/>
            </a:br>
            <a:r>
              <a:rPr lang="en-US"/>
              <a:t> Simple next steps to regain control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outlines immediate tasks calmly.</a:t>
            </a:r>
            <a:br>
              <a:rPr lang="en-US"/>
            </a:br>
            <a:r>
              <a:rPr lang="en-US"/>
              <a:t> Cyber example: CISO defines clear containment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39d6414ca10_0_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d6414ca10_0_10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9d6414ca10_0_10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balanced with steady presence</a:t>
            </a:r>
            <a:br>
              <a:rPr lang="en-US"/>
            </a:br>
            <a:r>
              <a:rPr lang="en-US"/>
              <a:t> Structure used without excessive rigidity</a:t>
            </a:r>
            <a:br>
              <a:rPr lang="en-US"/>
            </a:br>
            <a:r>
              <a:rPr lang="en-US"/>
              <a:t> Guidance prioritizes clarity over speed</a:t>
            </a:r>
            <a:br>
              <a:rPr lang="en-US"/>
            </a:br>
            <a:r>
              <a:rPr lang="en-US"/>
              <a:t> Confidence offered before providing solutions</a:t>
            </a:r>
            <a:br>
              <a:rPr lang="en-US"/>
            </a:br>
            <a:r>
              <a:rPr lang="en-US"/>
              <a:t> Tone drives perception of competence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sets rules while remaining empathetic.</a:t>
            </a:r>
            <a:br>
              <a:rPr lang="en-US"/>
            </a:br>
            <a:r>
              <a:rPr lang="en-US"/>
              <a:t> Cyber example: CISO enforces controls calmly during breach.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9d6414ca10_0_10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4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414ca10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6414ca10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6414ca10_0_0"/>
          <p:cNvSpPr/>
          <p:nvPr/>
        </p:nvSpPr>
        <p:spPr>
          <a:xfrm>
            <a:off x="387390" y="835581"/>
            <a:ext cx="9555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Crisis Leadership Overview</a:t>
            </a:r>
            <a:endParaRPr i="0" sz="6150" u="none" cap="none" strike="noStrike"/>
          </a:p>
        </p:txBody>
      </p:sp>
      <p:sp>
        <p:nvSpPr>
          <p:cNvPr id="168" name="Google Shape;168;g39d6414ca10_0_0"/>
          <p:cNvSpPr/>
          <p:nvPr/>
        </p:nvSpPr>
        <p:spPr>
          <a:xfrm>
            <a:off x="387390" y="204061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Stability, Direction, and Human-Centered Decision-Making Under Pressure</a:t>
            </a:r>
            <a:endParaRPr i="0" sz="1750" u="none" cap="none" strike="noStrike"/>
          </a:p>
        </p:txBody>
      </p:sp>
      <p:sp>
        <p:nvSpPr>
          <p:cNvPr id="169" name="Google Shape;169;g39d6414ca10_0_0"/>
          <p:cNvSpPr/>
          <p:nvPr/>
        </p:nvSpPr>
        <p:spPr>
          <a:xfrm>
            <a:off x="387403" y="2630325"/>
            <a:ext cx="8624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Is Crisis Leadership?</a:t>
            </a:r>
            <a:endParaRPr i="0" sz="4450" u="none" cap="none" strike="noStrike"/>
          </a:p>
        </p:txBody>
      </p:sp>
      <p:sp>
        <p:nvSpPr>
          <p:cNvPr id="170" name="Google Shape;170;g39d6414ca10_0_0"/>
          <p:cNvSpPr/>
          <p:nvPr/>
        </p:nvSpPr>
        <p:spPr>
          <a:xfrm>
            <a:off x="387390" y="35659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during disruption is different from leadership in stability</a:t>
            </a:r>
            <a:endParaRPr i="0" sz="1750" u="none" cap="none" strike="noStrike"/>
          </a:p>
        </p:txBody>
      </p:sp>
      <p:sp>
        <p:nvSpPr>
          <p:cNvPr id="171" name="Google Shape;171;g39d6414ca10_0_0"/>
          <p:cNvSpPr/>
          <p:nvPr/>
        </p:nvSpPr>
        <p:spPr>
          <a:xfrm>
            <a:off x="387390" y="40081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compresses time and raises emotional intensity</a:t>
            </a:r>
            <a:endParaRPr i="0" sz="1750" u="none" cap="none" strike="noStrike"/>
          </a:p>
        </p:txBody>
      </p:sp>
      <p:sp>
        <p:nvSpPr>
          <p:cNvPr id="172" name="Google Shape;172;g39d6414ca10_0_0"/>
          <p:cNvSpPr/>
          <p:nvPr/>
        </p:nvSpPr>
        <p:spPr>
          <a:xfrm>
            <a:off x="387390" y="44503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Decisions must balance authority and empathy</a:t>
            </a:r>
            <a:endParaRPr i="0" sz="1750" u="none" cap="none" strike="noStrike"/>
          </a:p>
        </p:txBody>
      </p:sp>
      <p:sp>
        <p:nvSpPr>
          <p:cNvPr id="173" name="Google Shape;173;g39d6414ca10_0_0"/>
          <p:cNvSpPr/>
          <p:nvPr/>
        </p:nvSpPr>
        <p:spPr>
          <a:xfrm>
            <a:off x="387390" y="48925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leader becomes the stabilizing reference point</a:t>
            </a:r>
            <a:endParaRPr i="0" sz="1750" u="none" cap="none" strike="noStrike"/>
          </a:p>
        </p:txBody>
      </p:sp>
      <p:pic>
        <p:nvPicPr>
          <p:cNvPr descr="Leadership - Free of Charge Creative Commons Office worker ..." id="174" name="Google Shape;174;g39d6414ca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250" y="4076650"/>
            <a:ext cx="3601398" cy="24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d6414ca10_0_11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3" name="Google Shape;293;g39d6414ca10_0_11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9d6414ca10_0_118"/>
          <p:cNvSpPr/>
          <p:nvPr/>
        </p:nvSpPr>
        <p:spPr>
          <a:xfrm>
            <a:off x="463602" y="960400"/>
            <a:ext cx="7553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Posture</a:t>
            </a:r>
            <a:endParaRPr i="0" sz="4450" u="none" cap="none" strike="noStrike"/>
          </a:p>
        </p:txBody>
      </p:sp>
      <p:sp>
        <p:nvSpPr>
          <p:cNvPr id="295" name="Google Shape;295;g39d6414ca10_0_118"/>
          <p:cNvSpPr/>
          <p:nvPr/>
        </p:nvSpPr>
        <p:spPr>
          <a:xfrm>
            <a:off x="463590" y="2213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Upright visibility</a:t>
            </a:r>
            <a:endParaRPr i="0" sz="1750" u="none" cap="none" strike="noStrike"/>
          </a:p>
        </p:txBody>
      </p:sp>
      <p:sp>
        <p:nvSpPr>
          <p:cNvPr id="296" name="Google Shape;296;g39d6414ca10_0_118"/>
          <p:cNvSpPr/>
          <p:nvPr/>
        </p:nvSpPr>
        <p:spPr>
          <a:xfrm>
            <a:off x="463590" y="2655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Controlled pacing</a:t>
            </a:r>
            <a:endParaRPr i="0" sz="1750" u="none" cap="none" strike="noStrike"/>
          </a:p>
        </p:txBody>
      </p:sp>
      <p:sp>
        <p:nvSpPr>
          <p:cNvPr id="297" name="Google Shape;297;g39d6414ca10_0_118"/>
          <p:cNvSpPr/>
          <p:nvPr/>
        </p:nvSpPr>
        <p:spPr>
          <a:xfrm>
            <a:off x="463590" y="3097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 instructions</a:t>
            </a:r>
            <a:endParaRPr i="0" sz="1750" u="none" cap="none" strike="noStrike"/>
          </a:p>
        </p:txBody>
      </p:sp>
      <p:sp>
        <p:nvSpPr>
          <p:cNvPr id="298" name="Google Shape;298;g39d6414ca10_0_118"/>
          <p:cNvSpPr/>
          <p:nvPr/>
        </p:nvSpPr>
        <p:spPr>
          <a:xfrm>
            <a:off x="463590" y="3540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Simple framing</a:t>
            </a:r>
            <a:endParaRPr i="0" sz="1750" u="none" cap="none" strike="noStrike"/>
          </a:p>
        </p:txBody>
      </p:sp>
      <p:sp>
        <p:nvSpPr>
          <p:cNvPr id="299" name="Google Shape;299;g39d6414ca10_0_118"/>
          <p:cNvSpPr/>
          <p:nvPr/>
        </p:nvSpPr>
        <p:spPr>
          <a:xfrm>
            <a:off x="463590" y="3982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 emotion language</a:t>
            </a:r>
            <a:endParaRPr i="0" sz="1750" u="none" cap="none" strike="noStrike"/>
          </a:p>
        </p:txBody>
      </p:sp>
      <p:sp>
        <p:nvSpPr>
          <p:cNvPr id="300" name="Google Shape;300;g39d6414ca10_0_118"/>
          <p:cNvSpPr/>
          <p:nvPr/>
        </p:nvSpPr>
        <p:spPr>
          <a:xfrm>
            <a:off x="8475821" y="22896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Stable tone</a:t>
            </a:r>
            <a:endParaRPr i="0" sz="1750" u="none" cap="none" strike="noStrike"/>
          </a:p>
        </p:txBody>
      </p:sp>
      <p:sp>
        <p:nvSpPr>
          <p:cNvPr id="301" name="Google Shape;301;g39d6414ca10_0_118"/>
          <p:cNvSpPr/>
          <p:nvPr/>
        </p:nvSpPr>
        <p:spPr>
          <a:xfrm>
            <a:off x="8475821" y="27318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delivery</a:t>
            </a:r>
            <a:endParaRPr i="0" sz="1750" u="none" cap="none" strike="noStrike"/>
          </a:p>
        </p:txBody>
      </p:sp>
      <p:sp>
        <p:nvSpPr>
          <p:cNvPr id="302" name="Google Shape;302;g39d6414ca10_0_118"/>
          <p:cNvSpPr/>
          <p:nvPr/>
        </p:nvSpPr>
        <p:spPr>
          <a:xfrm>
            <a:off x="8475821" y="31740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 close-out</a:t>
            </a:r>
            <a:endParaRPr i="0" sz="1750" u="none" cap="none" strike="noStrike"/>
          </a:p>
        </p:txBody>
      </p:sp>
      <p:sp>
        <p:nvSpPr>
          <p:cNvPr id="303" name="Google Shape;303;g39d6414ca10_0_118"/>
          <p:cNvSpPr/>
          <p:nvPr/>
        </p:nvSpPr>
        <p:spPr>
          <a:xfrm>
            <a:off x="8475821" y="36162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panic cues</a:t>
            </a:r>
            <a:endParaRPr i="0" sz="1750" u="none" cap="none" strike="noStrike"/>
          </a:p>
        </p:txBody>
      </p:sp>
      <p:sp>
        <p:nvSpPr>
          <p:cNvPr id="304" name="Google Shape;304;g39d6414ca10_0_118"/>
          <p:cNvSpPr/>
          <p:nvPr/>
        </p:nvSpPr>
        <p:spPr>
          <a:xfrm>
            <a:off x="8475821" y="40584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Reassuring cadence</a:t>
            </a:r>
            <a:endParaRPr i="0" sz="1750" u="none" cap="none" strike="noStrike"/>
          </a:p>
        </p:txBody>
      </p:sp>
      <p:pic>
        <p:nvPicPr>
          <p:cNvPr descr="Leader - Free of Charge Creative Commons Handwriting image" id="305" name="Google Shape;305;g39d6414ca10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000" y="2289600"/>
            <a:ext cx="3861000" cy="25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d6414ca10_0_13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2" name="Google Shape;312;g39d6414ca10_0_13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g39d6414ca10_0_136"/>
          <p:cNvSpPr/>
          <p:nvPr/>
        </p:nvSpPr>
        <p:spPr>
          <a:xfrm>
            <a:off x="476290" y="934204"/>
            <a:ext cx="593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314" name="Google Shape;314;g39d6414ca10_0_136"/>
          <p:cNvSpPr/>
          <p:nvPr/>
        </p:nvSpPr>
        <p:spPr>
          <a:xfrm>
            <a:off x="476290" y="1869797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leadership is a distinct discipline</a:t>
            </a:r>
            <a:endParaRPr i="0" sz="1750" u="none" cap="none" strike="noStrike"/>
          </a:p>
        </p:txBody>
      </p:sp>
      <p:sp>
        <p:nvSpPr>
          <p:cNvPr id="315" name="Google Shape;315;g39d6414ca10_0_136"/>
          <p:cNvSpPr/>
          <p:nvPr/>
        </p:nvSpPr>
        <p:spPr>
          <a:xfrm>
            <a:off x="476290" y="2311995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emotional signals before direction</a:t>
            </a:r>
            <a:endParaRPr i="0" sz="1750" u="none" cap="none" strike="noStrike"/>
          </a:p>
        </p:txBody>
      </p:sp>
      <p:sp>
        <p:nvSpPr>
          <p:cNvPr id="316" name="Google Shape;316;g39d6414ca10_0_136"/>
          <p:cNvSpPr/>
          <p:nvPr/>
        </p:nvSpPr>
        <p:spPr>
          <a:xfrm>
            <a:off x="476290" y="2754193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is the first output of leadership</a:t>
            </a:r>
            <a:endParaRPr i="0" sz="1750" u="none" cap="none" strike="noStrike"/>
          </a:p>
        </p:txBody>
      </p:sp>
      <p:sp>
        <p:nvSpPr>
          <p:cNvPr id="317" name="Google Shape;317;g39d6414ca10_0_136"/>
          <p:cNvSpPr/>
          <p:nvPr/>
        </p:nvSpPr>
        <p:spPr>
          <a:xfrm>
            <a:off x="476290" y="3196392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fear and hesitation</a:t>
            </a:r>
            <a:endParaRPr i="0" sz="1750" u="none" cap="none" strike="noStrike"/>
          </a:p>
        </p:txBody>
      </p:sp>
      <p:sp>
        <p:nvSpPr>
          <p:cNvPr id="318" name="Google Shape;318;g39d6414ca10_0_136"/>
          <p:cNvSpPr/>
          <p:nvPr/>
        </p:nvSpPr>
        <p:spPr>
          <a:xfrm>
            <a:off x="476290" y="3638590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without calm loses trust</a:t>
            </a:r>
            <a:endParaRPr i="0" sz="1750" u="none" cap="none" strike="noStrike"/>
          </a:p>
        </p:txBody>
      </p:sp>
      <p:sp>
        <p:nvSpPr>
          <p:cNvPr id="319" name="Google Shape;319;g39d6414ca10_0_136"/>
          <p:cNvSpPr/>
          <p:nvPr/>
        </p:nvSpPr>
        <p:spPr>
          <a:xfrm>
            <a:off x="476290" y="4080788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without direction loses control</a:t>
            </a:r>
            <a:endParaRPr i="0" sz="1750" u="none" cap="none" strike="noStrike"/>
          </a:p>
        </p:txBody>
      </p:sp>
      <p:sp>
        <p:nvSpPr>
          <p:cNvPr id="320" name="Google Shape;320;g39d6414ca10_0_136"/>
          <p:cNvSpPr/>
          <p:nvPr/>
        </p:nvSpPr>
        <p:spPr>
          <a:xfrm>
            <a:off x="476290" y="4522986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True crisis leadership is hybrid: structure + presence</a:t>
            </a:r>
            <a:endParaRPr i="0" sz="1750" u="none" cap="none" strike="noStrike"/>
          </a:p>
        </p:txBody>
      </p:sp>
      <p:pic>
        <p:nvPicPr>
          <p:cNvPr descr="preencoded.png" id="321" name="Google Shape;321;g39d6414ca10_0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8187" y="1343291"/>
            <a:ext cx="4069200" cy="4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328" name="Google Shape;328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d6414ca10_0_3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36" name="Google Shape;336;g39d6414ca10_0_3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39d6414ca10_0_302"/>
          <p:cNvSpPr/>
          <p:nvPr/>
        </p:nvSpPr>
        <p:spPr>
          <a:xfrm>
            <a:off x="602399" y="627801"/>
            <a:ext cx="68886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414"/>
              <a:buFont typeface="Nunito Sans"/>
              <a:buNone/>
            </a:pPr>
            <a:r>
              <a:rPr i="0" lang="en-US" sz="5413" u="none" cap="none" strike="noStrike">
                <a:solidFill>
                  <a:srgbClr val="D1282E"/>
                </a:solidFill>
              </a:rPr>
              <a:t>Psychology of Crisis</a:t>
            </a:r>
            <a:endParaRPr i="0" sz="5413" u="none" cap="none" strike="noStrike"/>
          </a:p>
        </p:txBody>
      </p:sp>
      <p:sp>
        <p:nvSpPr>
          <p:cNvPr id="338" name="Google Shape;338;g39d6414ca10_0_302"/>
          <p:cNvSpPr/>
          <p:nvPr/>
        </p:nvSpPr>
        <p:spPr>
          <a:xfrm>
            <a:off x="602399" y="1688575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0" u="none" cap="none" strike="noStrike">
                <a:solidFill>
                  <a:srgbClr val="002060"/>
                </a:solidFill>
              </a:rPr>
              <a:t>Stress, uncertainty, and time compression</a:t>
            </a:r>
            <a:endParaRPr i="0" sz="1540" u="none" cap="none" strike="noStrike"/>
          </a:p>
        </p:txBody>
      </p:sp>
      <p:sp>
        <p:nvSpPr>
          <p:cNvPr id="339" name="Google Shape;339;g39d6414ca10_0_302"/>
          <p:cNvSpPr/>
          <p:nvPr/>
        </p:nvSpPr>
        <p:spPr>
          <a:xfrm>
            <a:off x="602399" y="2187676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the mind reacts under pressure and what leaders must stabilize first.</a:t>
            </a:r>
            <a:endParaRPr i="0" sz="1540" u="none" cap="none" strike="noStrike"/>
          </a:p>
        </p:txBody>
      </p:sp>
      <p:sp>
        <p:nvSpPr>
          <p:cNvPr id="340" name="Google Shape;340;g39d6414ca10_0_302"/>
          <p:cNvSpPr/>
          <p:nvPr/>
        </p:nvSpPr>
        <p:spPr>
          <a:xfrm>
            <a:off x="602399" y="2686777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541"/>
              <a:buFont typeface="Arial"/>
              <a:buNone/>
            </a:pPr>
            <a:r>
              <a:t/>
            </a:r>
            <a:endParaRPr i="0" sz="1540" u="none" cap="none" strike="noStrike"/>
          </a:p>
        </p:txBody>
      </p:sp>
      <p:sp>
        <p:nvSpPr>
          <p:cNvPr id="341" name="Google Shape;341;g39d6414ca10_0_302"/>
          <p:cNvSpPr/>
          <p:nvPr/>
        </p:nvSpPr>
        <p:spPr>
          <a:xfrm>
            <a:off x="602399" y="3185878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What happens in our minds during a Crisis</a:t>
            </a:r>
            <a:endParaRPr i="0" sz="1540" u="none" cap="none" strike="noStrike"/>
          </a:p>
        </p:txBody>
      </p:sp>
      <p:sp>
        <p:nvSpPr>
          <p:cNvPr id="342" name="Google Shape;342;g39d6414ca10_0_302"/>
          <p:cNvSpPr/>
          <p:nvPr/>
        </p:nvSpPr>
        <p:spPr>
          <a:xfrm>
            <a:off x="602399" y="3575139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the Psychological Response is directly related to resilience</a:t>
            </a:r>
            <a:endParaRPr i="0" sz="1540" u="none" cap="none" strike="noStrike"/>
          </a:p>
        </p:txBody>
      </p:sp>
      <p:sp>
        <p:nvSpPr>
          <p:cNvPr id="343" name="Google Shape;343;g39d6414ca10_0_302"/>
          <p:cNvSpPr/>
          <p:nvPr/>
        </p:nvSpPr>
        <p:spPr>
          <a:xfrm>
            <a:off x="602399" y="3964400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How decision making is affected</a:t>
            </a:r>
            <a:endParaRPr i="0" sz="1540" u="none" cap="none" strike="noStrike"/>
          </a:p>
        </p:txBody>
      </p:sp>
      <p:sp>
        <p:nvSpPr>
          <p:cNvPr id="344" name="Google Shape;344;g39d6414ca10_0_302"/>
          <p:cNvSpPr/>
          <p:nvPr/>
        </p:nvSpPr>
        <p:spPr>
          <a:xfrm>
            <a:off x="602399" y="4353661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Leaderships role during the Crisis</a:t>
            </a:r>
            <a:endParaRPr i="0" sz="1540" u="none" cap="none" strike="noStrike"/>
          </a:p>
        </p:txBody>
      </p:sp>
      <p:sp>
        <p:nvSpPr>
          <p:cNvPr id="345" name="Google Shape;345;g39d6414ca10_0_302"/>
          <p:cNvSpPr/>
          <p:nvPr/>
        </p:nvSpPr>
        <p:spPr>
          <a:xfrm>
            <a:off x="602399" y="4742922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Your role during the Crisis</a:t>
            </a:r>
            <a:endParaRPr i="0" sz="1540" u="none" cap="none" strike="noStrike"/>
          </a:p>
        </p:txBody>
      </p:sp>
      <p:sp>
        <p:nvSpPr>
          <p:cNvPr id="346" name="Google Shape;346;g39d6414ca10_0_302"/>
          <p:cNvSpPr/>
          <p:nvPr/>
        </p:nvSpPr>
        <p:spPr>
          <a:xfrm>
            <a:off x="602399" y="5132184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The impact of cognitive biases on decision-making under pressure</a:t>
            </a:r>
            <a:endParaRPr i="0" sz="1540" u="none" cap="none" strike="noStrike"/>
          </a:p>
        </p:txBody>
      </p:sp>
      <p:sp>
        <p:nvSpPr>
          <p:cNvPr id="347" name="Google Shape;347;g39d6414ca10_0_302"/>
          <p:cNvSpPr/>
          <p:nvPr/>
        </p:nvSpPr>
        <p:spPr>
          <a:xfrm>
            <a:off x="602399" y="5521446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The role of emotional regulation in maintaining composure</a:t>
            </a:r>
            <a:endParaRPr i="0" sz="1540" u="none" cap="none" strike="noStrike"/>
          </a:p>
        </p:txBody>
      </p:sp>
      <p:sp>
        <p:nvSpPr>
          <p:cNvPr id="348" name="Google Shape;348;g39d6414ca10_0_302"/>
          <p:cNvSpPr/>
          <p:nvPr/>
        </p:nvSpPr>
        <p:spPr>
          <a:xfrm>
            <a:off x="602399" y="5910707"/>
            <a:ext cx="8489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1851" lvl="0" marL="30185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Char char="•"/>
            </a:pPr>
            <a:r>
              <a:rPr i="0" lang="en-US" sz="1540" u="none" cap="none" strike="noStrike">
                <a:solidFill>
                  <a:srgbClr val="002060"/>
                </a:solidFill>
              </a:rPr>
              <a:t>Importance of fostering psychological safety in teams during crisis</a:t>
            </a:r>
            <a:endParaRPr i="0" sz="1540" u="none" cap="none" strike="noStrike"/>
          </a:p>
        </p:txBody>
      </p:sp>
      <p:pic>
        <p:nvPicPr>
          <p:cNvPr descr="preencoded.png" id="349" name="Google Shape;349;g39d6414ca10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3925" y="1742556"/>
            <a:ext cx="3389651" cy="338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d6414ca10_0_321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9d6414ca10_0_321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How crisis affects the human mind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Stress and physiological response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Uncertainty and psychological distortion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Time compression and decision impact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Implications for crisis leadership</a:t>
            </a:r>
            <a:endParaRPr b="0" sz="2200"/>
          </a:p>
        </p:txBody>
      </p:sp>
      <p:sp>
        <p:nvSpPr>
          <p:cNvPr id="357" name="Google Shape;357;g39d6414ca10_0_32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8" name="Google Shape;358;g39d6414ca10_0_32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39d6414ca10_0_321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why reactions intensify under 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what leaders must stabilize first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cognition changes under pressure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psychology to behavior and performance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leadership countermeasures</a:t>
            </a:r>
            <a:endParaRPr b="0" sz="2200"/>
          </a:p>
        </p:txBody>
      </p:sp>
      <p:sp>
        <p:nvSpPr>
          <p:cNvPr id="360" name="Google Shape;360;g39d6414ca10_0_321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d6414ca10_0_3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67" name="Google Shape;367;g39d6414ca10_0_3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39d6414ca10_0_331"/>
          <p:cNvSpPr/>
          <p:nvPr/>
        </p:nvSpPr>
        <p:spPr>
          <a:xfrm>
            <a:off x="273090" y="550704"/>
            <a:ext cx="8306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"Crisis Psychology" Means</a:t>
            </a:r>
            <a:endParaRPr i="0" sz="4450" u="none" cap="none" strike="noStrike"/>
          </a:p>
        </p:txBody>
      </p:sp>
      <p:sp>
        <p:nvSpPr>
          <p:cNvPr id="369" name="Google Shape;369;g39d6414ca10_0_331"/>
          <p:cNvSpPr/>
          <p:nvPr/>
        </p:nvSpPr>
        <p:spPr>
          <a:xfrm>
            <a:off x="273090" y="1486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shifts people from reasoning to survival mode</a:t>
            </a:r>
            <a:endParaRPr i="0" sz="1750" u="none" cap="none" strike="noStrike"/>
          </a:p>
        </p:txBody>
      </p:sp>
      <p:sp>
        <p:nvSpPr>
          <p:cNvPr id="370" name="Google Shape;370;g39d6414ca10_0_331"/>
          <p:cNvSpPr/>
          <p:nvPr/>
        </p:nvSpPr>
        <p:spPr>
          <a:xfrm>
            <a:off x="273090" y="1928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brain looks for safety signals before information</a:t>
            </a:r>
            <a:endParaRPr i="0" sz="1750" u="none" cap="none" strike="noStrike"/>
          </a:p>
        </p:txBody>
      </p:sp>
      <p:sp>
        <p:nvSpPr>
          <p:cNvPr id="371" name="Google Shape;371;g39d6414ca10_0_331"/>
          <p:cNvSpPr/>
          <p:nvPr/>
        </p:nvSpPr>
        <p:spPr>
          <a:xfrm>
            <a:off x="273090" y="2370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becomes the first filter for perception</a:t>
            </a:r>
            <a:endParaRPr i="0" sz="1750" u="none" cap="none" strike="noStrike"/>
          </a:p>
        </p:txBody>
      </p:sp>
      <p:sp>
        <p:nvSpPr>
          <p:cNvPr id="372" name="Google Shape;372;g39d6414ca10_0_331"/>
          <p:cNvSpPr/>
          <p:nvPr/>
        </p:nvSpPr>
        <p:spPr>
          <a:xfrm>
            <a:off x="273090" y="2812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stabilize minds before processes</a:t>
            </a:r>
            <a:endParaRPr i="0" sz="1750" u="none" cap="none" strike="noStrike"/>
          </a:p>
        </p:txBody>
      </p:sp>
      <p:sp>
        <p:nvSpPr>
          <p:cNvPr id="373" name="Google Shape;373;g39d6414ca10_0_331"/>
          <p:cNvSpPr/>
          <p:nvPr/>
        </p:nvSpPr>
        <p:spPr>
          <a:xfrm>
            <a:off x="273090" y="3255089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Physiological responses like 'fight, flight, or freeze' are amplified, prioritizing immediate threat response over complex thought.</a:t>
            </a:r>
            <a:endParaRPr i="0" sz="1750" u="none" cap="none" strike="noStrike"/>
          </a:p>
        </p:txBody>
      </p:sp>
      <p:sp>
        <p:nvSpPr>
          <p:cNvPr id="374" name="Google Shape;374;g39d6414ca10_0_331"/>
          <p:cNvSpPr/>
          <p:nvPr/>
        </p:nvSpPr>
        <p:spPr>
          <a:xfrm>
            <a:off x="273090" y="4060190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biases increase, leading to distorted perceptions and difficulty evaluating risks rationally.</a:t>
            </a:r>
            <a:endParaRPr i="0" sz="1750" u="none" cap="none" strike="noStrike"/>
          </a:p>
        </p:txBody>
      </p:sp>
      <p:sp>
        <p:nvSpPr>
          <p:cNvPr id="375" name="Google Shape;375;g39d6414ca10_0_331"/>
          <p:cNvSpPr/>
          <p:nvPr/>
        </p:nvSpPr>
        <p:spPr>
          <a:xfrm>
            <a:off x="273090" y="4865291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Clear, concise communication and visible, calm leadership are crucial for re-establishing a sense of safety and control.</a:t>
            </a:r>
            <a:endParaRPr i="0" sz="1750" u="none" cap="none" strike="noStrike"/>
          </a:p>
        </p:txBody>
      </p:sp>
      <p:pic>
        <p:nvPicPr>
          <p:cNvPr descr="preencoded.png" id="376" name="Google Shape;376;g39d6414ca10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0923" y="476489"/>
            <a:ext cx="2382649" cy="23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9d6414ca10_0_3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3" name="Google Shape;383;g39d6414ca10_0_3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84" name="Google Shape;384;g39d6414ca10_0_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177" y="2083314"/>
            <a:ext cx="2282076" cy="228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9d6414ca10_0_346"/>
          <p:cNvSpPr/>
          <p:nvPr/>
        </p:nvSpPr>
        <p:spPr>
          <a:xfrm>
            <a:off x="514550" y="627950"/>
            <a:ext cx="110997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Threat Response: The Primitive Brain First</a:t>
            </a:r>
            <a:endParaRPr i="0" sz="4450" u="none" cap="none" strike="noStrike"/>
          </a:p>
        </p:txBody>
      </p:sp>
      <p:sp>
        <p:nvSpPr>
          <p:cNvPr id="386" name="Google Shape;386;g39d6414ca10_0_346"/>
          <p:cNvSpPr/>
          <p:nvPr/>
        </p:nvSpPr>
        <p:spPr>
          <a:xfrm>
            <a:off x="2738706" y="17914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Under threat, the brain prioritizes survival over logic</a:t>
            </a:r>
            <a:endParaRPr i="0" sz="1750" u="none" cap="none" strike="noStrike"/>
          </a:p>
        </p:txBody>
      </p:sp>
      <p:sp>
        <p:nvSpPr>
          <p:cNvPr id="387" name="Google Shape;387;g39d6414ca10_0_346"/>
          <p:cNvSpPr/>
          <p:nvPr/>
        </p:nvSpPr>
        <p:spPr>
          <a:xfrm>
            <a:off x="2738706" y="2233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Fight–flight–freeze emerges before analysis</a:t>
            </a:r>
            <a:endParaRPr i="0" sz="1750" u="none" cap="none" strike="noStrike"/>
          </a:p>
        </p:txBody>
      </p:sp>
      <p:sp>
        <p:nvSpPr>
          <p:cNvPr id="388" name="Google Shape;388;g39d6414ca10_0_346"/>
          <p:cNvSpPr/>
          <p:nvPr/>
        </p:nvSpPr>
        <p:spPr>
          <a:xfrm>
            <a:off x="2738706" y="2675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systems override executive thinking</a:t>
            </a:r>
            <a:endParaRPr i="0" sz="1750" u="none" cap="none" strike="noStrike"/>
          </a:p>
        </p:txBody>
      </p:sp>
      <p:sp>
        <p:nvSpPr>
          <p:cNvPr id="389" name="Google Shape;389;g39d6414ca10_0_346"/>
          <p:cNvSpPr/>
          <p:nvPr/>
        </p:nvSpPr>
        <p:spPr>
          <a:xfrm>
            <a:off x="2738706" y="3118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prefrontal cortex, responsible for planning and logic, is suppressed.</a:t>
            </a:r>
            <a:endParaRPr i="0" sz="1750" u="none" cap="none" strike="noStrike"/>
          </a:p>
        </p:txBody>
      </p:sp>
      <p:sp>
        <p:nvSpPr>
          <p:cNvPr id="390" name="Google Shape;390;g39d6414ca10_0_346"/>
          <p:cNvSpPr/>
          <p:nvPr/>
        </p:nvSpPr>
        <p:spPr>
          <a:xfrm>
            <a:off x="2738706" y="3560241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This ancient response is an evolutionary safeguard</a:t>
            </a:r>
            <a:r>
              <a:rPr lang="en-US" sz="1750">
                <a:solidFill>
                  <a:srgbClr val="002060"/>
                </a:solidFill>
              </a:rPr>
              <a:t> for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rapid action against danger.</a:t>
            </a:r>
            <a:endParaRPr i="0" sz="1750" u="none" cap="none" strike="noStrike"/>
          </a:p>
        </p:txBody>
      </p:sp>
      <p:sp>
        <p:nvSpPr>
          <p:cNvPr id="391" name="Google Shape;391;g39d6414ca10_0_346"/>
          <p:cNvSpPr/>
          <p:nvPr/>
        </p:nvSpPr>
        <p:spPr>
          <a:xfrm>
            <a:off x="2738706" y="39231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Re-establishing a sense of control helps reactivate rational thought processes.</a:t>
            </a:r>
            <a:endParaRPr i="0" sz="1750" u="none" cap="none" strike="noStrike"/>
          </a:p>
        </p:txBody>
      </p:sp>
      <p:sp>
        <p:nvSpPr>
          <p:cNvPr id="392" name="Google Shape;392;g39d6414ca10_0_346"/>
          <p:cNvSpPr/>
          <p:nvPr/>
        </p:nvSpPr>
        <p:spPr>
          <a:xfrm>
            <a:off x="2738706" y="43653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must be reintroduced before clarity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d6414ca10_0_36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99" name="Google Shape;399;g39d6414ca10_0_36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g39d6414ca10_0_361"/>
          <p:cNvSpPr/>
          <p:nvPr/>
        </p:nvSpPr>
        <p:spPr>
          <a:xfrm>
            <a:off x="235003" y="688650"/>
            <a:ext cx="9959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Physiological Stress Reactions</a:t>
            </a:r>
            <a:endParaRPr i="0" sz="4450" u="none" cap="none" strike="noStrike"/>
          </a:p>
        </p:txBody>
      </p:sp>
      <p:sp>
        <p:nvSpPr>
          <p:cNvPr id="401" name="Google Shape;401;g39d6414ca10_0_361"/>
          <p:cNvSpPr/>
          <p:nvPr/>
        </p:nvSpPr>
        <p:spPr>
          <a:xfrm>
            <a:off x="234990" y="16242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Adrenaline compresses reaction speed</a:t>
            </a:r>
            <a:endParaRPr i="0" sz="1750" u="none" cap="none" strike="noStrike"/>
          </a:p>
        </p:txBody>
      </p:sp>
      <p:sp>
        <p:nvSpPr>
          <p:cNvPr id="402" name="Google Shape;402;g39d6414ca10_0_361"/>
          <p:cNvSpPr/>
          <p:nvPr/>
        </p:nvSpPr>
        <p:spPr>
          <a:xfrm>
            <a:off x="234990" y="2066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Breathing becomes shallow and unstable</a:t>
            </a:r>
            <a:endParaRPr i="0" sz="1750" u="none" cap="none" strike="noStrike"/>
          </a:p>
        </p:txBody>
      </p:sp>
      <p:sp>
        <p:nvSpPr>
          <p:cNvPr id="403" name="Google Shape;403;g39d6414ca10_0_361"/>
          <p:cNvSpPr/>
          <p:nvPr/>
        </p:nvSpPr>
        <p:spPr>
          <a:xfrm>
            <a:off x="234990" y="2508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range narrows</a:t>
            </a:r>
            <a:endParaRPr i="0" sz="1750" u="none" cap="none" strike="noStrike"/>
          </a:p>
        </p:txBody>
      </p:sp>
      <p:sp>
        <p:nvSpPr>
          <p:cNvPr id="404" name="Google Shape;404;g39d6414ca10_0_361"/>
          <p:cNvSpPr/>
          <p:nvPr/>
        </p:nvSpPr>
        <p:spPr>
          <a:xfrm>
            <a:off x="234990" y="2950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Discomfort is misread as danger</a:t>
            </a:r>
            <a:endParaRPr i="0" sz="1750" u="none" cap="none" strike="noStrike"/>
          </a:p>
        </p:txBody>
      </p:sp>
      <p:sp>
        <p:nvSpPr>
          <p:cNvPr id="405" name="Google Shape;405;g39d6414ca10_0_361"/>
          <p:cNvSpPr/>
          <p:nvPr/>
        </p:nvSpPr>
        <p:spPr>
          <a:xfrm>
            <a:off x="234990" y="3393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muscle tension impairs fine motor control</a:t>
            </a:r>
            <a:endParaRPr i="0" sz="1750" u="none" cap="none" strike="noStrike"/>
          </a:p>
        </p:txBody>
      </p:sp>
      <p:sp>
        <p:nvSpPr>
          <p:cNvPr id="406" name="Google Shape;406;g39d6414ca10_0_361"/>
          <p:cNvSpPr/>
          <p:nvPr/>
        </p:nvSpPr>
        <p:spPr>
          <a:xfrm>
            <a:off x="234990" y="3835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Peripheral vision diminishes, leading to "tunnel vision"</a:t>
            </a:r>
            <a:endParaRPr i="0" sz="1750" u="none" cap="none" strike="noStrike"/>
          </a:p>
        </p:txBody>
      </p:sp>
      <p:sp>
        <p:nvSpPr>
          <p:cNvPr id="407" name="Google Shape;407;g39d6414ca10_0_361"/>
          <p:cNvSpPr/>
          <p:nvPr/>
        </p:nvSpPr>
        <p:spPr>
          <a:xfrm>
            <a:off x="234990" y="42774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Digestion slows as blood is redirected, leading to physical discomfort</a:t>
            </a:r>
            <a:endParaRPr i="0" sz="1750" u="none" cap="none" strike="noStrike"/>
          </a:p>
        </p:txBody>
      </p:sp>
      <p:pic>
        <p:nvPicPr>
          <p:cNvPr descr="preencoded.png" id="408" name="Google Shape;408;g39d6414ca10_0_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518" y="143184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d6414ca10_0_37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5" name="Google Shape;415;g39d6414ca10_0_37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g39d6414ca10_0_376"/>
          <p:cNvSpPr/>
          <p:nvPr/>
        </p:nvSpPr>
        <p:spPr>
          <a:xfrm>
            <a:off x="565190" y="659342"/>
            <a:ext cx="4871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Stress Effects - Physical</a:t>
            </a:r>
            <a:endParaRPr i="0" sz="3550" u="none" cap="none" strike="noStrike"/>
          </a:p>
        </p:txBody>
      </p:sp>
      <p:sp>
        <p:nvSpPr>
          <p:cNvPr id="417" name="Google Shape;417;g39d6414ca10_0_376"/>
          <p:cNvSpPr/>
          <p:nvPr/>
        </p:nvSpPr>
        <p:spPr>
          <a:xfrm>
            <a:off x="565190" y="145313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Hyper-vigilance</a:t>
            </a:r>
            <a:endParaRPr i="0" sz="1750" u="none" cap="none" strike="noStrike"/>
          </a:p>
        </p:txBody>
      </p:sp>
      <p:sp>
        <p:nvSpPr>
          <p:cNvPr id="418" name="Google Shape;418;g39d6414ca10_0_376"/>
          <p:cNvSpPr/>
          <p:nvPr/>
        </p:nvSpPr>
        <p:spPr>
          <a:xfrm>
            <a:off x="565190" y="189533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Overreaction</a:t>
            </a:r>
            <a:endParaRPr i="0" sz="1750" u="none" cap="none" strike="noStrike"/>
          </a:p>
        </p:txBody>
      </p:sp>
      <p:sp>
        <p:nvSpPr>
          <p:cNvPr id="419" name="Google Shape;419;g39d6414ca10_0_376"/>
          <p:cNvSpPr/>
          <p:nvPr/>
        </p:nvSpPr>
        <p:spPr>
          <a:xfrm>
            <a:off x="565190" y="233752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Tunnel vision</a:t>
            </a:r>
            <a:endParaRPr i="0" sz="1750" u="none" cap="none" strike="noStrike"/>
          </a:p>
        </p:txBody>
      </p:sp>
      <p:sp>
        <p:nvSpPr>
          <p:cNvPr id="420" name="Google Shape;420;g39d6414ca10_0_376"/>
          <p:cNvSpPr/>
          <p:nvPr/>
        </p:nvSpPr>
        <p:spPr>
          <a:xfrm>
            <a:off x="565190" y="277972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spikes</a:t>
            </a:r>
            <a:endParaRPr i="0" sz="1750" u="none" cap="none" strike="noStrike"/>
          </a:p>
        </p:txBody>
      </p:sp>
      <p:sp>
        <p:nvSpPr>
          <p:cNvPr id="421" name="Google Shape;421;g39d6414ca10_0_376"/>
          <p:cNvSpPr/>
          <p:nvPr/>
        </p:nvSpPr>
        <p:spPr>
          <a:xfrm>
            <a:off x="565190" y="322192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patience</a:t>
            </a:r>
            <a:endParaRPr i="0" sz="1750" u="none" cap="none" strike="noStrike"/>
          </a:p>
        </p:txBody>
      </p:sp>
      <p:sp>
        <p:nvSpPr>
          <p:cNvPr id="422" name="Google Shape;422;g39d6414ca10_0_376"/>
          <p:cNvSpPr/>
          <p:nvPr/>
        </p:nvSpPr>
        <p:spPr>
          <a:xfrm>
            <a:off x="6024721" y="3017917"/>
            <a:ext cx="5363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Stress Effects - Behavioral</a:t>
            </a:r>
            <a:endParaRPr i="0" sz="3550" u="none" cap="none" strike="noStrike"/>
          </a:p>
        </p:txBody>
      </p:sp>
      <p:sp>
        <p:nvSpPr>
          <p:cNvPr id="423" name="Google Shape;423;g39d6414ca10_0_376"/>
          <p:cNvSpPr/>
          <p:nvPr/>
        </p:nvSpPr>
        <p:spPr>
          <a:xfrm>
            <a:off x="6024721" y="38117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Defensive posture</a:t>
            </a:r>
            <a:endParaRPr i="0" sz="1750" u="none" cap="none" strike="noStrike"/>
          </a:p>
        </p:txBody>
      </p:sp>
      <p:sp>
        <p:nvSpPr>
          <p:cNvPr id="424" name="Google Shape;424;g39d6414ca10_0_376"/>
          <p:cNvSpPr/>
          <p:nvPr/>
        </p:nvSpPr>
        <p:spPr>
          <a:xfrm>
            <a:off x="6024721" y="42539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 attention span</a:t>
            </a:r>
            <a:endParaRPr i="0" sz="1750" u="none" cap="none" strike="noStrike"/>
          </a:p>
        </p:txBody>
      </p:sp>
      <p:sp>
        <p:nvSpPr>
          <p:cNvPr id="425" name="Google Shape;425;g39d6414ca10_0_376"/>
          <p:cNvSpPr/>
          <p:nvPr/>
        </p:nvSpPr>
        <p:spPr>
          <a:xfrm>
            <a:off x="6024721" y="46961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Escalated tone</a:t>
            </a:r>
            <a:endParaRPr i="0" sz="1750" u="none" cap="none" strike="noStrike"/>
          </a:p>
        </p:txBody>
      </p:sp>
      <p:sp>
        <p:nvSpPr>
          <p:cNvPr id="426" name="Google Shape;426;g39d6414ca10_0_376"/>
          <p:cNvSpPr/>
          <p:nvPr/>
        </p:nvSpPr>
        <p:spPr>
          <a:xfrm>
            <a:off x="6024721" y="51383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Physical tension</a:t>
            </a:r>
            <a:endParaRPr i="0" sz="1750" u="none" cap="none" strike="noStrike"/>
          </a:p>
        </p:txBody>
      </p:sp>
      <p:sp>
        <p:nvSpPr>
          <p:cNvPr id="427" name="Google Shape;427;g39d6414ca10_0_376"/>
          <p:cNvSpPr/>
          <p:nvPr/>
        </p:nvSpPr>
        <p:spPr>
          <a:xfrm>
            <a:off x="6024721" y="55804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Lowered reasoning range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d6414ca10_0_39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34" name="Google Shape;434;g39d6414ca10_0_39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g39d6414ca10_0_394"/>
          <p:cNvSpPr/>
          <p:nvPr/>
        </p:nvSpPr>
        <p:spPr>
          <a:xfrm>
            <a:off x="654090" y="1145857"/>
            <a:ext cx="812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Cognitive Overload Under Crisis</a:t>
            </a:r>
            <a:endParaRPr i="0" sz="4450" u="none" cap="none" strike="noStrike"/>
          </a:p>
        </p:txBody>
      </p:sp>
      <p:sp>
        <p:nvSpPr>
          <p:cNvPr id="436" name="Google Shape;436;g39d6414ca10_0_394"/>
          <p:cNvSpPr/>
          <p:nvPr/>
        </p:nvSpPr>
        <p:spPr>
          <a:xfrm>
            <a:off x="654090" y="20814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brain drops nonessential thinking</a:t>
            </a:r>
            <a:endParaRPr i="0" sz="1750" u="none" cap="none" strike="noStrike"/>
          </a:p>
        </p:txBody>
      </p:sp>
      <p:sp>
        <p:nvSpPr>
          <p:cNvPr id="437" name="Google Shape;437;g39d6414ca10_0_394"/>
          <p:cNvSpPr/>
          <p:nvPr/>
        </p:nvSpPr>
        <p:spPr>
          <a:xfrm>
            <a:off x="654090" y="25236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Processing speed declines</a:t>
            </a:r>
            <a:endParaRPr i="0" sz="1750" u="none" cap="none" strike="noStrike"/>
          </a:p>
        </p:txBody>
      </p:sp>
      <p:sp>
        <p:nvSpPr>
          <p:cNvPr id="438" name="Google Shape;438;g39d6414ca10_0_394"/>
          <p:cNvSpPr/>
          <p:nvPr/>
        </p:nvSpPr>
        <p:spPr>
          <a:xfrm>
            <a:off x="654090" y="29658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revert to habit, not planning</a:t>
            </a:r>
            <a:endParaRPr i="0" sz="1750" u="none" cap="none" strike="noStrike"/>
          </a:p>
        </p:txBody>
      </p:sp>
      <p:sp>
        <p:nvSpPr>
          <p:cNvPr id="439" name="Google Shape;439;g39d6414ca10_0_394"/>
          <p:cNvSpPr/>
          <p:nvPr/>
        </p:nvSpPr>
        <p:spPr>
          <a:xfrm>
            <a:off x="654090" y="34080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Complexity becomes overwhelming</a:t>
            </a:r>
            <a:endParaRPr i="0" sz="1750" u="none" cap="none" strike="noStrike"/>
          </a:p>
        </p:txBody>
      </p:sp>
      <p:sp>
        <p:nvSpPr>
          <p:cNvPr id="440" name="Google Shape;440;g39d6414ca10_0_394"/>
          <p:cNvSpPr/>
          <p:nvPr/>
        </p:nvSpPr>
        <p:spPr>
          <a:xfrm>
            <a:off x="654090" y="38502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Decision-making becomes less rational</a:t>
            </a:r>
            <a:endParaRPr i="0" sz="1750" u="none" cap="none" strike="noStrike"/>
          </a:p>
        </p:txBody>
      </p:sp>
      <p:sp>
        <p:nvSpPr>
          <p:cNvPr id="441" name="Google Shape;441;g39d6414ca10_0_394"/>
          <p:cNvSpPr/>
          <p:nvPr/>
        </p:nvSpPr>
        <p:spPr>
          <a:xfrm>
            <a:off x="654090" y="42924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Situational awareness decreases significantly</a:t>
            </a:r>
            <a:endParaRPr i="0" sz="1750" u="none" cap="none" strike="noStrike"/>
          </a:p>
        </p:txBody>
      </p:sp>
      <p:sp>
        <p:nvSpPr>
          <p:cNvPr id="442" name="Google Shape;442;g39d6414ca10_0_394"/>
          <p:cNvSpPr/>
          <p:nvPr/>
        </p:nvSpPr>
        <p:spPr>
          <a:xfrm>
            <a:off x="654090" y="47346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responses amplify, impacting judgment</a:t>
            </a:r>
            <a:endParaRPr i="0" sz="1750" u="none" cap="none" strike="noStrike"/>
          </a:p>
        </p:txBody>
      </p:sp>
      <p:pic>
        <p:nvPicPr>
          <p:cNvPr descr="preencoded.png" id="443" name="Google Shape;443;g39d6414ca10_0_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518" y="252364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6414ca10_0_14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1" name="Google Shape;181;g39d6414ca10_0_14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Define crisis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Shifts from normal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Authority vs calm presence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Decision clarity under pressure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Foundation for advanced topics</a:t>
            </a:r>
            <a:endParaRPr b="0" sz="2200"/>
          </a:p>
        </p:txBody>
      </p:sp>
      <p:sp>
        <p:nvSpPr>
          <p:cNvPr id="182" name="Google Shape;182;g39d6414ca10_0_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3" name="Google Shape;183;g39d6414ca10_0_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39d6414ca10_0_14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the unique context of crisis leadership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emotional and operational pressures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Learn why clarity matters more than complexity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leadership to trust 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Set baseline for psychology </a:t>
            </a:r>
            <a:endParaRPr b="0" sz="2200"/>
          </a:p>
        </p:txBody>
      </p:sp>
      <p:sp>
        <p:nvSpPr>
          <p:cNvPr id="185" name="Google Shape;185;g39d6414ca10_0_14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9d6414ca10_0_40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0" name="Google Shape;450;g39d6414ca10_0_40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51" name="Google Shape;451;g39d6414ca10_0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129" y="2224895"/>
            <a:ext cx="1729525" cy="17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39d6414ca10_0_409"/>
          <p:cNvSpPr/>
          <p:nvPr/>
        </p:nvSpPr>
        <p:spPr>
          <a:xfrm>
            <a:off x="2446681" y="926306"/>
            <a:ext cx="911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What Uncertainty Does to the Brain</a:t>
            </a:r>
            <a:endParaRPr i="0" sz="4450" u="none" cap="none" strike="noStrike"/>
          </a:p>
        </p:txBody>
      </p:sp>
      <p:sp>
        <p:nvSpPr>
          <p:cNvPr id="453" name="Google Shape;453;g39d6414ca10_0_409"/>
          <p:cNvSpPr/>
          <p:nvPr/>
        </p:nvSpPr>
        <p:spPr>
          <a:xfrm>
            <a:off x="2446681" y="18618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removes psychological footing</a:t>
            </a:r>
            <a:endParaRPr i="0" sz="1750" u="none" cap="none" strike="noStrike"/>
          </a:p>
        </p:txBody>
      </p:sp>
      <p:sp>
        <p:nvSpPr>
          <p:cNvPr id="454" name="Google Shape;454;g39d6414ca10_0_409"/>
          <p:cNvSpPr/>
          <p:nvPr/>
        </p:nvSpPr>
        <p:spPr>
          <a:xfrm>
            <a:off x="2446681" y="23040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search for control signals</a:t>
            </a:r>
            <a:endParaRPr i="0" sz="1750" u="none" cap="none" strike="noStrike"/>
          </a:p>
        </p:txBody>
      </p:sp>
      <p:sp>
        <p:nvSpPr>
          <p:cNvPr id="455" name="Google Shape;455;g39d6414ca10_0_409"/>
          <p:cNvSpPr/>
          <p:nvPr/>
        </p:nvSpPr>
        <p:spPr>
          <a:xfrm>
            <a:off x="2446681" y="27462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Doubt feels like danger</a:t>
            </a:r>
            <a:endParaRPr i="0" sz="1750" u="none" cap="none" strike="noStrike"/>
          </a:p>
        </p:txBody>
      </p:sp>
      <p:sp>
        <p:nvSpPr>
          <p:cNvPr id="456" name="Google Shape;456;g39d6414ca10_0_409"/>
          <p:cNvSpPr/>
          <p:nvPr/>
        </p:nvSpPr>
        <p:spPr>
          <a:xfrm>
            <a:off x="2446681" y="31884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increases perceived threat</a:t>
            </a:r>
            <a:endParaRPr i="0" sz="1750" u="none" cap="none" strike="noStrike"/>
          </a:p>
        </p:txBody>
      </p:sp>
      <p:sp>
        <p:nvSpPr>
          <p:cNvPr id="457" name="Google Shape;457;g39d6414ca10_0_409"/>
          <p:cNvSpPr/>
          <p:nvPr/>
        </p:nvSpPr>
        <p:spPr>
          <a:xfrm>
            <a:off x="2446681" y="36306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triggers a heightened state of vigilance and anxiety</a:t>
            </a:r>
            <a:endParaRPr i="0" sz="1750" u="none" cap="none" strike="noStrike"/>
          </a:p>
        </p:txBody>
      </p:sp>
      <p:sp>
        <p:nvSpPr>
          <p:cNvPr id="458" name="Google Shape;458;g39d6414ca10_0_409"/>
          <p:cNvSpPr/>
          <p:nvPr/>
        </p:nvSpPr>
        <p:spPr>
          <a:xfrm>
            <a:off x="2446681" y="4072890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resources are diverted to monitoring threats, reducing capacity for complex tasks</a:t>
            </a:r>
            <a:endParaRPr i="0" sz="1750" u="none" cap="none" strike="noStrike"/>
          </a:p>
        </p:txBody>
      </p:sp>
      <p:sp>
        <p:nvSpPr>
          <p:cNvPr id="459" name="Google Shape;459;g39d6414ca10_0_409"/>
          <p:cNvSpPr/>
          <p:nvPr/>
        </p:nvSpPr>
        <p:spPr>
          <a:xfrm>
            <a:off x="2446681" y="48779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need for closure increases, sometimes leading to premature decisions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9d6414ca10_0_4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66" name="Google Shape;466;g39d6414ca10_0_4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g39d6414ca10_0_424"/>
          <p:cNvSpPr/>
          <p:nvPr/>
        </p:nvSpPr>
        <p:spPr>
          <a:xfrm>
            <a:off x="323890" y="8283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Perceptual Distortion</a:t>
            </a:r>
            <a:endParaRPr i="0" sz="4450" u="none" cap="none" strike="noStrike"/>
          </a:p>
        </p:txBody>
      </p:sp>
      <p:sp>
        <p:nvSpPr>
          <p:cNvPr id="468" name="Google Shape;468;g39d6414ca10_0_424"/>
          <p:cNvSpPr/>
          <p:nvPr/>
        </p:nvSpPr>
        <p:spPr>
          <a:xfrm>
            <a:off x="323890" y="17639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Threats feel larger than they are</a:t>
            </a:r>
            <a:endParaRPr i="0" sz="1750" u="none" cap="none" strike="noStrike"/>
          </a:p>
        </p:txBody>
      </p:sp>
      <p:sp>
        <p:nvSpPr>
          <p:cNvPr id="469" name="Google Shape;469;g39d6414ca10_0_424"/>
          <p:cNvSpPr/>
          <p:nvPr/>
        </p:nvSpPr>
        <p:spPr>
          <a:xfrm>
            <a:off x="323890" y="22061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assume worst-case outcomes</a:t>
            </a:r>
            <a:endParaRPr i="0" sz="1750" u="none" cap="none" strike="noStrike"/>
          </a:p>
        </p:txBody>
      </p:sp>
      <p:sp>
        <p:nvSpPr>
          <p:cNvPr id="470" name="Google Shape;470;g39d6414ca10_0_424"/>
          <p:cNvSpPr/>
          <p:nvPr/>
        </p:nvSpPr>
        <p:spPr>
          <a:xfrm>
            <a:off x="323890" y="2648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Neutral cues feel unsafe</a:t>
            </a:r>
            <a:endParaRPr i="0" sz="1750" u="none" cap="none" strike="noStrike"/>
          </a:p>
        </p:txBody>
      </p:sp>
      <p:sp>
        <p:nvSpPr>
          <p:cNvPr id="471" name="Google Shape;471;g39d6414ca10_0_424"/>
          <p:cNvSpPr/>
          <p:nvPr/>
        </p:nvSpPr>
        <p:spPr>
          <a:xfrm>
            <a:off x="323890" y="3090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becomes exaggerated</a:t>
            </a:r>
            <a:endParaRPr i="0" sz="1750" u="none" cap="none" strike="noStrike"/>
          </a:p>
        </p:txBody>
      </p:sp>
      <p:sp>
        <p:nvSpPr>
          <p:cNvPr id="472" name="Google Shape;472;g39d6414ca10_0_424"/>
          <p:cNvSpPr/>
          <p:nvPr/>
        </p:nvSpPr>
        <p:spPr>
          <a:xfrm>
            <a:off x="323890" y="3532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Cognitive biases amplify negative interpretations</a:t>
            </a:r>
            <a:endParaRPr i="0" sz="1750" u="none" cap="none" strike="noStrike"/>
          </a:p>
        </p:txBody>
      </p:sp>
      <p:sp>
        <p:nvSpPr>
          <p:cNvPr id="473" name="Google Shape;473;g39d6414ca10_0_424"/>
          <p:cNvSpPr/>
          <p:nvPr/>
        </p:nvSpPr>
        <p:spPr>
          <a:xfrm>
            <a:off x="323890" y="3974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states influence how information is processed</a:t>
            </a:r>
            <a:endParaRPr i="0" sz="1750" u="none" cap="none" strike="noStrike"/>
          </a:p>
        </p:txBody>
      </p:sp>
      <p:sp>
        <p:nvSpPr>
          <p:cNvPr id="474" name="Google Shape;474;g39d6414ca10_0_424"/>
          <p:cNvSpPr/>
          <p:nvPr/>
        </p:nvSpPr>
        <p:spPr>
          <a:xfrm>
            <a:off x="323890" y="44171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 narrows to potential dangers, ignoring positive aspects</a:t>
            </a:r>
            <a:endParaRPr i="0" sz="1750" u="none" cap="none" strike="noStrike"/>
          </a:p>
        </p:txBody>
      </p:sp>
      <p:pic>
        <p:nvPicPr>
          <p:cNvPr descr="preencoded.png" id="475" name="Google Shape;475;g39d6414ca10_0_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1018" y="1199594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9d6414ca10_0_43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82" name="Google Shape;482;g39d6414ca10_0_43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g39d6414ca10_0_439"/>
          <p:cNvSpPr/>
          <p:nvPr/>
        </p:nvSpPr>
        <p:spPr>
          <a:xfrm>
            <a:off x="400090" y="846217"/>
            <a:ext cx="5705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Uncertainty Effects - Mental</a:t>
            </a:r>
            <a:endParaRPr i="0" sz="3550" u="none" cap="none" strike="noStrike"/>
          </a:p>
        </p:txBody>
      </p:sp>
      <p:sp>
        <p:nvSpPr>
          <p:cNvPr id="484" name="Google Shape;484;g39d6414ca10_0_439"/>
          <p:cNvSpPr/>
          <p:nvPr/>
        </p:nvSpPr>
        <p:spPr>
          <a:xfrm>
            <a:off x="400090" y="16400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Mental fog</a:t>
            </a:r>
            <a:endParaRPr i="0" sz="1750" u="none" cap="none" strike="noStrike"/>
          </a:p>
        </p:txBody>
      </p:sp>
      <p:sp>
        <p:nvSpPr>
          <p:cNvPr id="485" name="Google Shape;485;g39d6414ca10_0_439"/>
          <p:cNvSpPr/>
          <p:nvPr/>
        </p:nvSpPr>
        <p:spPr>
          <a:xfrm>
            <a:off x="400090" y="20822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Rumination</a:t>
            </a:r>
            <a:endParaRPr i="0" sz="1750" u="none" cap="none" strike="noStrike"/>
          </a:p>
        </p:txBody>
      </p:sp>
      <p:sp>
        <p:nvSpPr>
          <p:cNvPr id="486" name="Google Shape;486;g39d6414ca10_0_439"/>
          <p:cNvSpPr/>
          <p:nvPr/>
        </p:nvSpPr>
        <p:spPr>
          <a:xfrm>
            <a:off x="400090" y="25244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Hesitation</a:t>
            </a:r>
            <a:endParaRPr i="0" sz="1750" u="none" cap="none" strike="noStrike"/>
          </a:p>
        </p:txBody>
      </p:sp>
      <p:sp>
        <p:nvSpPr>
          <p:cNvPr id="487" name="Google Shape;487;g39d6414ca10_0_439"/>
          <p:cNvSpPr/>
          <p:nvPr/>
        </p:nvSpPr>
        <p:spPr>
          <a:xfrm>
            <a:off x="400090" y="29666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Distrust</a:t>
            </a:r>
            <a:endParaRPr i="0" sz="1750" u="none" cap="none" strike="noStrike"/>
          </a:p>
        </p:txBody>
      </p:sp>
      <p:sp>
        <p:nvSpPr>
          <p:cNvPr id="488" name="Google Shape;488;g39d6414ca10_0_439"/>
          <p:cNvSpPr/>
          <p:nvPr/>
        </p:nvSpPr>
        <p:spPr>
          <a:xfrm>
            <a:off x="400090" y="34087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Anxiety loops</a:t>
            </a:r>
            <a:endParaRPr i="0" sz="1750" u="none" cap="none" strike="noStrike"/>
          </a:p>
        </p:txBody>
      </p:sp>
      <p:sp>
        <p:nvSpPr>
          <p:cNvPr id="489" name="Google Shape;489;g39d6414ca10_0_439"/>
          <p:cNvSpPr/>
          <p:nvPr/>
        </p:nvSpPr>
        <p:spPr>
          <a:xfrm>
            <a:off x="5592921" y="3525917"/>
            <a:ext cx="55065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Uncertainty Effects - Social</a:t>
            </a:r>
            <a:endParaRPr i="0" sz="3550" u="none" cap="none" strike="noStrike"/>
          </a:p>
        </p:txBody>
      </p:sp>
      <p:sp>
        <p:nvSpPr>
          <p:cNvPr id="490" name="Google Shape;490;g39d6414ca10_0_439"/>
          <p:cNvSpPr/>
          <p:nvPr/>
        </p:nvSpPr>
        <p:spPr>
          <a:xfrm>
            <a:off x="5592921" y="431970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Story-making</a:t>
            </a:r>
            <a:endParaRPr i="0" sz="1750" u="none" cap="none" strike="noStrike"/>
          </a:p>
        </p:txBody>
      </p:sp>
      <p:sp>
        <p:nvSpPr>
          <p:cNvPr id="491" name="Google Shape;491;g39d6414ca10_0_439"/>
          <p:cNvSpPr/>
          <p:nvPr/>
        </p:nvSpPr>
        <p:spPr>
          <a:xfrm>
            <a:off x="5592921" y="476190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Worst-case bias</a:t>
            </a:r>
            <a:endParaRPr i="0" sz="1750" u="none" cap="none" strike="noStrike"/>
          </a:p>
        </p:txBody>
      </p:sp>
      <p:sp>
        <p:nvSpPr>
          <p:cNvPr id="492" name="Google Shape;492;g39d6414ca10_0_439"/>
          <p:cNvSpPr/>
          <p:nvPr/>
        </p:nvSpPr>
        <p:spPr>
          <a:xfrm>
            <a:off x="5592921" y="52041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projection</a:t>
            </a:r>
            <a:endParaRPr i="0" sz="1750" u="none" cap="none" strike="noStrike"/>
          </a:p>
        </p:txBody>
      </p:sp>
      <p:sp>
        <p:nvSpPr>
          <p:cNvPr id="493" name="Google Shape;493;g39d6414ca10_0_439"/>
          <p:cNvSpPr/>
          <p:nvPr/>
        </p:nvSpPr>
        <p:spPr>
          <a:xfrm>
            <a:off x="5592921" y="564630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Compromised judgment</a:t>
            </a:r>
            <a:endParaRPr i="0" sz="1750" u="none" cap="none" strike="noStrike"/>
          </a:p>
        </p:txBody>
      </p:sp>
      <p:sp>
        <p:nvSpPr>
          <p:cNvPr id="494" name="Google Shape;494;g39d6414ca10_0_439"/>
          <p:cNvSpPr/>
          <p:nvPr/>
        </p:nvSpPr>
        <p:spPr>
          <a:xfrm>
            <a:off x="5592921" y="60884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Social withdrawal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9d6414ca10_0_4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01" name="Google Shape;501;g39d6414ca10_0_4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g39d6414ca10_0_457"/>
          <p:cNvSpPr/>
          <p:nvPr/>
        </p:nvSpPr>
        <p:spPr>
          <a:xfrm>
            <a:off x="260390" y="369829"/>
            <a:ext cx="6856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Time Compression Defined</a:t>
            </a:r>
            <a:endParaRPr i="0" sz="4450" u="none" cap="none" strike="noStrike"/>
          </a:p>
        </p:txBody>
      </p:sp>
      <p:sp>
        <p:nvSpPr>
          <p:cNvPr id="503" name="Google Shape;503;g39d6414ca10_0_457"/>
          <p:cNvSpPr/>
          <p:nvPr/>
        </p:nvSpPr>
        <p:spPr>
          <a:xfrm>
            <a:off x="260390" y="13054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"feels shorter" than it is</a:t>
            </a:r>
            <a:endParaRPr i="0" sz="1750" u="none" cap="none" strike="noStrike"/>
          </a:p>
        </p:txBody>
      </p:sp>
      <p:sp>
        <p:nvSpPr>
          <p:cNvPr id="504" name="Google Shape;504;g39d6414ca10_0_457"/>
          <p:cNvSpPr/>
          <p:nvPr/>
        </p:nvSpPr>
        <p:spPr>
          <a:xfrm>
            <a:off x="260390" y="17476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Urgency accelerates emotional impact</a:t>
            </a:r>
            <a:endParaRPr i="0" sz="1750" u="none" cap="none" strike="noStrike"/>
          </a:p>
        </p:txBody>
      </p:sp>
      <p:sp>
        <p:nvSpPr>
          <p:cNvPr id="505" name="Google Shape;505;g39d6414ca10_0_457"/>
          <p:cNvSpPr/>
          <p:nvPr/>
        </p:nvSpPr>
        <p:spPr>
          <a:xfrm>
            <a:off x="260390" y="21898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Action feels mandatory even without clarity</a:t>
            </a:r>
            <a:endParaRPr i="0" sz="1750" u="none" cap="none" strike="noStrike"/>
          </a:p>
        </p:txBody>
      </p:sp>
      <p:sp>
        <p:nvSpPr>
          <p:cNvPr id="506" name="Google Shape;506;g39d6414ca10_0_457"/>
          <p:cNvSpPr/>
          <p:nvPr/>
        </p:nvSpPr>
        <p:spPr>
          <a:xfrm>
            <a:off x="260390" y="26320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feels like failure</a:t>
            </a:r>
            <a:endParaRPr i="0" sz="1750" u="none" cap="none" strike="noStrike"/>
          </a:p>
        </p:txBody>
      </p:sp>
      <p:sp>
        <p:nvSpPr>
          <p:cNvPr id="507" name="Google Shape;507;g39d6414ca10_0_457"/>
          <p:cNvSpPr/>
          <p:nvPr/>
        </p:nvSpPr>
        <p:spPr>
          <a:xfrm>
            <a:off x="260390" y="30742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Heightened stress response: The constant feeling of urgency triggers a sustained fight-or-flight response.</a:t>
            </a:r>
            <a:endParaRPr i="0" sz="1750" u="none" cap="none" strike="noStrike"/>
          </a:p>
        </p:txBody>
      </p:sp>
      <p:sp>
        <p:nvSpPr>
          <p:cNvPr id="508" name="Google Shape;508;g39d6414ca10_0_457"/>
          <p:cNvSpPr/>
          <p:nvPr/>
        </p:nvSpPr>
        <p:spPr>
          <a:xfrm>
            <a:off x="260390" y="3879315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Narrowed focus: Prioritizing immediate tasks can lead to overlooking long-term strategy or important details.</a:t>
            </a:r>
            <a:endParaRPr i="0" sz="1750" u="none" cap="none" strike="noStrike"/>
          </a:p>
        </p:txBody>
      </p:sp>
      <p:sp>
        <p:nvSpPr>
          <p:cNvPr id="509" name="Google Shape;509;g39d6414ca10_0_457"/>
          <p:cNvSpPr/>
          <p:nvPr/>
        </p:nvSpPr>
        <p:spPr>
          <a:xfrm>
            <a:off x="260390" y="4684416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Impaired decision-making: Rushed choices are common as the mind seeks quick resolutions, often at the expense of thorough analysis.</a:t>
            </a:r>
            <a:endParaRPr i="0" sz="1750" u="none" cap="none" strike="noStrike"/>
          </a:p>
        </p:txBody>
      </p:sp>
      <p:pic>
        <p:nvPicPr>
          <p:cNvPr descr="preencoded.png" id="510" name="Google Shape;510;g39d6414ca10_0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7547" y="414977"/>
            <a:ext cx="2217075" cy="22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9d6414ca10_0_47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7" name="Google Shape;517;g39d6414ca10_0_47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18" name="Google Shape;518;g39d6414ca10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90" y="200620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39d6414ca10_0_472"/>
          <p:cNvSpPr/>
          <p:nvPr/>
        </p:nvSpPr>
        <p:spPr>
          <a:xfrm>
            <a:off x="3857506" y="804228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 Pressure Under Time Compression</a:t>
            </a:r>
            <a:endParaRPr i="0" sz="4450" u="none" cap="none" strike="noStrike"/>
          </a:p>
        </p:txBody>
      </p:sp>
      <p:sp>
        <p:nvSpPr>
          <p:cNvPr id="520" name="Google Shape;520;g39d6414ca10_0_472"/>
          <p:cNvSpPr/>
          <p:nvPr/>
        </p:nvSpPr>
        <p:spPr>
          <a:xfrm>
            <a:off x="3857506" y="244860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feel forced to act instantly</a:t>
            </a:r>
            <a:endParaRPr i="0" sz="1750" u="none" cap="none" strike="noStrike"/>
          </a:p>
        </p:txBody>
      </p:sp>
      <p:sp>
        <p:nvSpPr>
          <p:cNvPr id="521" name="Google Shape;521;g39d6414ca10_0_472"/>
          <p:cNvSpPr/>
          <p:nvPr/>
        </p:nvSpPr>
        <p:spPr>
          <a:xfrm>
            <a:off x="3857506" y="28907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Mental shortcuts replace reasoning</a:t>
            </a:r>
            <a:endParaRPr i="0" sz="1750" u="none" cap="none" strike="noStrike"/>
          </a:p>
        </p:txBody>
      </p:sp>
      <p:sp>
        <p:nvSpPr>
          <p:cNvPr id="522" name="Google Shape;522;g39d6414ca10_0_472"/>
          <p:cNvSpPr/>
          <p:nvPr/>
        </p:nvSpPr>
        <p:spPr>
          <a:xfrm>
            <a:off x="3857506" y="33329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Strategic thinking collapses into reaction</a:t>
            </a:r>
            <a:endParaRPr i="0" sz="1750" u="none" cap="none" strike="noStrike"/>
          </a:p>
        </p:txBody>
      </p:sp>
      <p:sp>
        <p:nvSpPr>
          <p:cNvPr id="523" name="Google Shape;523;g39d6414ca10_0_472"/>
          <p:cNvSpPr/>
          <p:nvPr/>
        </p:nvSpPr>
        <p:spPr>
          <a:xfrm>
            <a:off x="3857506" y="37751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Fatigue accelerates poor judgment</a:t>
            </a:r>
            <a:endParaRPr i="0" sz="1750" u="none" cap="none" strike="noStrike"/>
          </a:p>
        </p:txBody>
      </p:sp>
      <p:sp>
        <p:nvSpPr>
          <p:cNvPr id="524" name="Google Shape;524;g39d6414ca10_0_472"/>
          <p:cNvSpPr/>
          <p:nvPr/>
        </p:nvSpPr>
        <p:spPr>
          <a:xfrm>
            <a:off x="3857506" y="42173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impairs information processing and risk assessment</a:t>
            </a:r>
            <a:endParaRPr i="0" sz="1750" u="none" cap="none" strike="noStrike"/>
          </a:p>
        </p:txBody>
      </p:sp>
      <p:sp>
        <p:nvSpPr>
          <p:cNvPr id="525" name="Google Shape;525;g39d6414ca10_0_472"/>
          <p:cNvSpPr/>
          <p:nvPr/>
        </p:nvSpPr>
        <p:spPr>
          <a:xfrm>
            <a:off x="3857506" y="46595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Confirmation bias strengthens, seeking quick validation for rapid choices</a:t>
            </a:r>
            <a:endParaRPr i="0" sz="1750" u="none" cap="none" strike="noStrike"/>
          </a:p>
        </p:txBody>
      </p:sp>
      <p:sp>
        <p:nvSpPr>
          <p:cNvPr id="526" name="Google Shape;526;g39d6414ca10_0_472"/>
          <p:cNvSpPr/>
          <p:nvPr/>
        </p:nvSpPr>
        <p:spPr>
          <a:xfrm>
            <a:off x="3857506" y="510178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 shifts to immediate fixes, overlooking long-term consequences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9d6414ca10_0_48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3" name="Google Shape;533;g39d6414ca10_0_48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39d6414ca10_0_487"/>
          <p:cNvSpPr/>
          <p:nvPr/>
        </p:nvSpPr>
        <p:spPr>
          <a:xfrm>
            <a:off x="361990" y="714057"/>
            <a:ext cx="795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Behavioral Regression Patterns</a:t>
            </a:r>
            <a:endParaRPr i="0" sz="4450" u="none" cap="none" strike="noStrike"/>
          </a:p>
        </p:txBody>
      </p:sp>
      <p:sp>
        <p:nvSpPr>
          <p:cNvPr id="535" name="Google Shape;535;g39d6414ca10_0_487"/>
          <p:cNvSpPr/>
          <p:nvPr/>
        </p:nvSpPr>
        <p:spPr>
          <a:xfrm>
            <a:off x="361990" y="16496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revert to instinctive habits</a:t>
            </a:r>
            <a:endParaRPr i="0" sz="1750" u="none" cap="none" strike="noStrike"/>
          </a:p>
        </p:txBody>
      </p:sp>
      <p:sp>
        <p:nvSpPr>
          <p:cNvPr id="536" name="Google Shape;536;g39d6414ca10_0_487"/>
          <p:cNvSpPr/>
          <p:nvPr/>
        </p:nvSpPr>
        <p:spPr>
          <a:xfrm>
            <a:off x="361990" y="20918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becomes clipped</a:t>
            </a:r>
            <a:endParaRPr i="0" sz="1750" u="none" cap="none" strike="noStrike"/>
          </a:p>
        </p:txBody>
      </p:sp>
      <p:sp>
        <p:nvSpPr>
          <p:cNvPr id="537" name="Google Shape;537;g39d6414ca10_0_487"/>
          <p:cNvSpPr/>
          <p:nvPr/>
        </p:nvSpPr>
        <p:spPr>
          <a:xfrm>
            <a:off x="361990" y="25340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Listening decreases</a:t>
            </a:r>
            <a:endParaRPr i="0" sz="1750" u="none" cap="none" strike="noStrike"/>
          </a:p>
        </p:txBody>
      </p:sp>
      <p:sp>
        <p:nvSpPr>
          <p:cNvPr id="538" name="Google Shape;538;g39d6414ca10_0_487"/>
          <p:cNvSpPr/>
          <p:nvPr/>
        </p:nvSpPr>
        <p:spPr>
          <a:xfrm>
            <a:off x="361990" y="29762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tone hardens</a:t>
            </a:r>
            <a:endParaRPr i="0" sz="1750" u="none" cap="none" strike="noStrike"/>
          </a:p>
        </p:txBody>
      </p:sp>
      <p:sp>
        <p:nvSpPr>
          <p:cNvPr id="539" name="Google Shape;539;g39d6414ca10_0_487"/>
          <p:cNvSpPr/>
          <p:nvPr/>
        </p:nvSpPr>
        <p:spPr>
          <a:xfrm>
            <a:off x="361990" y="34184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reliance on heuristics and stereotypes</a:t>
            </a:r>
            <a:endParaRPr i="0" sz="1750" u="none" cap="none" strike="noStrike"/>
          </a:p>
        </p:txBody>
      </p:sp>
      <p:sp>
        <p:nvSpPr>
          <p:cNvPr id="540" name="Google Shape;540;g39d6414ca10_0_487"/>
          <p:cNvSpPr/>
          <p:nvPr/>
        </p:nvSpPr>
        <p:spPr>
          <a:xfrm>
            <a:off x="361990" y="38606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empathy for others' perspectives</a:t>
            </a:r>
            <a:endParaRPr i="0" sz="1750" u="none" cap="none" strike="noStrike"/>
          </a:p>
        </p:txBody>
      </p:sp>
      <p:sp>
        <p:nvSpPr>
          <p:cNvPr id="541" name="Google Shape;541;g39d6414ca10_0_487"/>
          <p:cNvSpPr/>
          <p:nvPr/>
        </p:nvSpPr>
        <p:spPr>
          <a:xfrm>
            <a:off x="361990" y="43028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Tendency to externalize blame</a:t>
            </a:r>
            <a:endParaRPr i="0" sz="1750" u="none" cap="none" strike="noStrike"/>
          </a:p>
        </p:txBody>
      </p:sp>
      <p:pic>
        <p:nvPicPr>
          <p:cNvPr descr="preencoded.png" id="542" name="Google Shape;542;g39d6414ca10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926" y="2183402"/>
            <a:ext cx="3435226" cy="3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d6414ca10_0_5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49" name="Google Shape;549;g39d6414ca10_0_5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g39d6414ca10_0_502"/>
          <p:cNvSpPr/>
          <p:nvPr/>
        </p:nvSpPr>
        <p:spPr>
          <a:xfrm>
            <a:off x="552490" y="1235829"/>
            <a:ext cx="6244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Time Compression Effects - Decision Quality</a:t>
            </a:r>
            <a:endParaRPr i="0" sz="3550" u="none" cap="none" strike="noStrike"/>
          </a:p>
        </p:txBody>
      </p:sp>
      <p:sp>
        <p:nvSpPr>
          <p:cNvPr id="551" name="Google Shape;551;g39d6414ca10_0_502"/>
          <p:cNvSpPr/>
          <p:nvPr/>
        </p:nvSpPr>
        <p:spPr>
          <a:xfrm>
            <a:off x="552490" y="25965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Speed over accuracy</a:t>
            </a:r>
            <a:endParaRPr i="0" sz="1750" u="none" cap="none" strike="noStrike"/>
          </a:p>
        </p:txBody>
      </p:sp>
      <p:sp>
        <p:nvSpPr>
          <p:cNvPr id="552" name="Google Shape;552;g39d6414ca10_0_502"/>
          <p:cNvSpPr/>
          <p:nvPr/>
        </p:nvSpPr>
        <p:spPr>
          <a:xfrm>
            <a:off x="552490" y="30387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Impulse decision-making</a:t>
            </a:r>
            <a:endParaRPr i="0" sz="1750" u="none" cap="none" strike="noStrike"/>
          </a:p>
        </p:txBody>
      </p:sp>
      <p:sp>
        <p:nvSpPr>
          <p:cNvPr id="553" name="Google Shape;553;g39d6414ca10_0_502"/>
          <p:cNvSpPr/>
          <p:nvPr/>
        </p:nvSpPr>
        <p:spPr>
          <a:xfrm>
            <a:off x="552490" y="34809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Verbal intensity</a:t>
            </a:r>
            <a:endParaRPr i="0" sz="1750" u="none" cap="none" strike="noStrike"/>
          </a:p>
        </p:txBody>
      </p:sp>
      <p:sp>
        <p:nvSpPr>
          <p:cNvPr id="554" name="Google Shape;554;g39d6414ca10_0_502"/>
          <p:cNvSpPr/>
          <p:nvPr/>
        </p:nvSpPr>
        <p:spPr>
          <a:xfrm>
            <a:off x="552490" y="39231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Restless posture</a:t>
            </a:r>
            <a:endParaRPr i="0" sz="1750" u="none" cap="none" strike="noStrike"/>
          </a:p>
        </p:txBody>
      </p:sp>
      <p:sp>
        <p:nvSpPr>
          <p:cNvPr id="555" name="Google Shape;555;g39d6414ca10_0_502"/>
          <p:cNvSpPr/>
          <p:nvPr/>
        </p:nvSpPr>
        <p:spPr>
          <a:xfrm>
            <a:off x="552490" y="43653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misread</a:t>
            </a:r>
            <a:endParaRPr i="0" sz="1750" u="none" cap="none" strike="noStrike"/>
          </a:p>
        </p:txBody>
      </p:sp>
      <p:sp>
        <p:nvSpPr>
          <p:cNvPr id="556" name="Google Shape;556;g39d6414ca10_0_502"/>
          <p:cNvSpPr/>
          <p:nvPr/>
        </p:nvSpPr>
        <p:spPr>
          <a:xfrm>
            <a:off x="7358224" y="1235825"/>
            <a:ext cx="50055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Time Compression Effects - Cognitive</a:t>
            </a:r>
            <a:endParaRPr i="0" sz="3550" u="none" cap="none" strike="noStrike"/>
          </a:p>
        </p:txBody>
      </p:sp>
      <p:sp>
        <p:nvSpPr>
          <p:cNvPr id="557" name="Google Shape;557;g39d6414ca10_0_502"/>
          <p:cNvSpPr/>
          <p:nvPr/>
        </p:nvSpPr>
        <p:spPr>
          <a:xfrm>
            <a:off x="7358221" y="25965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Loss of nuance</a:t>
            </a:r>
            <a:endParaRPr i="0" sz="1750" u="none" cap="none" strike="noStrike"/>
          </a:p>
        </p:txBody>
      </p:sp>
      <p:sp>
        <p:nvSpPr>
          <p:cNvPr id="558" name="Google Shape;558;g39d6414ca10_0_502"/>
          <p:cNvSpPr/>
          <p:nvPr/>
        </p:nvSpPr>
        <p:spPr>
          <a:xfrm>
            <a:off x="7358221" y="30387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empathy</a:t>
            </a:r>
            <a:endParaRPr i="0" sz="1750" u="none" cap="none" strike="noStrike"/>
          </a:p>
        </p:txBody>
      </p:sp>
      <p:sp>
        <p:nvSpPr>
          <p:cNvPr id="559" name="Google Shape;559;g39d6414ca10_0_502"/>
          <p:cNvSpPr/>
          <p:nvPr/>
        </p:nvSpPr>
        <p:spPr>
          <a:xfrm>
            <a:off x="7358221" y="34809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Premature conclusions</a:t>
            </a:r>
            <a:endParaRPr i="0" sz="1750" u="none" cap="none" strike="noStrike"/>
          </a:p>
        </p:txBody>
      </p:sp>
      <p:sp>
        <p:nvSpPr>
          <p:cNvPr id="560" name="Google Shape;560;g39d6414ca10_0_502"/>
          <p:cNvSpPr/>
          <p:nvPr/>
        </p:nvSpPr>
        <p:spPr>
          <a:xfrm>
            <a:off x="7358221" y="39231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Abrupt escalation</a:t>
            </a:r>
            <a:endParaRPr i="0" sz="1750" u="none" cap="none" strike="noStrike"/>
          </a:p>
        </p:txBody>
      </p:sp>
      <p:sp>
        <p:nvSpPr>
          <p:cNvPr id="561" name="Google Shape;561;g39d6414ca10_0_502"/>
          <p:cNvSpPr/>
          <p:nvPr/>
        </p:nvSpPr>
        <p:spPr>
          <a:xfrm>
            <a:off x="7358221" y="43653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Judgment collapse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9d6414ca10_0_5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68" name="Google Shape;568;g39d6414ca10_0_5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9" name="Google Shape;569;g39d6414ca10_0_520"/>
          <p:cNvSpPr/>
          <p:nvPr/>
        </p:nvSpPr>
        <p:spPr>
          <a:xfrm>
            <a:off x="247690" y="7775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Impact on Leaders</a:t>
            </a:r>
            <a:endParaRPr i="0" sz="4450" u="none" cap="none" strike="noStrike"/>
          </a:p>
        </p:txBody>
      </p:sp>
      <p:sp>
        <p:nvSpPr>
          <p:cNvPr id="570" name="Google Shape;570;g39d6414ca10_0_520"/>
          <p:cNvSpPr/>
          <p:nvPr/>
        </p:nvSpPr>
        <p:spPr>
          <a:xfrm>
            <a:off x="247690" y="192090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feel visibility pressure</a:t>
            </a:r>
            <a:endParaRPr i="0" sz="1750" u="none" cap="none" strike="noStrike"/>
          </a:p>
        </p:txBody>
      </p:sp>
      <p:sp>
        <p:nvSpPr>
          <p:cNvPr id="571" name="Google Shape;571;g39d6414ca10_0_520"/>
          <p:cNvSpPr/>
          <p:nvPr/>
        </p:nvSpPr>
        <p:spPr>
          <a:xfrm>
            <a:off x="247690" y="23630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becomes harder to project</a:t>
            </a:r>
            <a:endParaRPr i="0" sz="1750" u="none" cap="none" strike="noStrike"/>
          </a:p>
        </p:txBody>
      </p:sp>
      <p:sp>
        <p:nvSpPr>
          <p:cNvPr id="572" name="Google Shape;572;g39d6414ca10_0_520"/>
          <p:cNvSpPr/>
          <p:nvPr/>
        </p:nvSpPr>
        <p:spPr>
          <a:xfrm>
            <a:off x="247690" y="2805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leakage is amplified</a:t>
            </a:r>
            <a:endParaRPr i="0" sz="1750" u="none" cap="none" strike="noStrike"/>
          </a:p>
        </p:txBody>
      </p:sp>
      <p:sp>
        <p:nvSpPr>
          <p:cNvPr id="573" name="Google Shape;573;g39d6414ca10_0_520"/>
          <p:cNvSpPr/>
          <p:nvPr/>
        </p:nvSpPr>
        <p:spPr>
          <a:xfrm>
            <a:off x="247690" y="3247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becomes signal, not words</a:t>
            </a:r>
            <a:endParaRPr i="0" sz="1750" u="none" cap="none" strike="noStrike"/>
          </a:p>
        </p:txBody>
      </p:sp>
      <p:sp>
        <p:nvSpPr>
          <p:cNvPr id="574" name="Google Shape;574;g39d6414ca10_0_520"/>
          <p:cNvSpPr/>
          <p:nvPr/>
        </p:nvSpPr>
        <p:spPr>
          <a:xfrm>
            <a:off x="247690" y="3689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capacity for nuanced problem-solving</a:t>
            </a:r>
            <a:endParaRPr i="0" sz="1750" u="none" cap="none" strike="noStrike"/>
          </a:p>
        </p:txBody>
      </p:sp>
      <p:sp>
        <p:nvSpPr>
          <p:cNvPr id="575" name="Google Shape;575;g39d6414ca10_0_520"/>
          <p:cNvSpPr/>
          <p:nvPr/>
        </p:nvSpPr>
        <p:spPr>
          <a:xfrm>
            <a:off x="247690" y="4131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Increased reliance on intuition over data</a:t>
            </a:r>
            <a:endParaRPr i="0" sz="1750" u="none" cap="none" strike="noStrike"/>
          </a:p>
        </p:txBody>
      </p:sp>
      <p:sp>
        <p:nvSpPr>
          <p:cNvPr id="576" name="Google Shape;576;g39d6414ca10_0_520"/>
          <p:cNvSpPr/>
          <p:nvPr/>
        </p:nvSpPr>
        <p:spPr>
          <a:xfrm>
            <a:off x="247690" y="457408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Diminished patience for dissent or complex discussions</a:t>
            </a:r>
            <a:endParaRPr i="0" sz="1750" u="none" cap="none" strike="noStrike"/>
          </a:p>
        </p:txBody>
      </p:sp>
      <p:pic>
        <p:nvPicPr>
          <p:cNvPr descr="preencoded.png" id="577" name="Google Shape;577;g39d6414ca10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527" y="1194404"/>
            <a:ext cx="3727326" cy="3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d6414ca10_0_5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4" name="Google Shape;584;g39d6414ca10_0_5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85" name="Google Shape;585;g39d6414ca10_0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90" y="1775344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39d6414ca10_0_535"/>
          <p:cNvSpPr/>
          <p:nvPr/>
        </p:nvSpPr>
        <p:spPr>
          <a:xfrm>
            <a:off x="4187706" y="11966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Impact on Teams</a:t>
            </a:r>
            <a:endParaRPr i="0" sz="4450" u="none" cap="none" strike="noStrike"/>
          </a:p>
        </p:txBody>
      </p:sp>
      <p:sp>
        <p:nvSpPr>
          <p:cNvPr id="587" name="Google Shape;587;g39d6414ca10_0_535"/>
          <p:cNvSpPr/>
          <p:nvPr/>
        </p:nvSpPr>
        <p:spPr>
          <a:xfrm>
            <a:off x="4187706" y="21322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look for emotional anchoring</a:t>
            </a:r>
            <a:endParaRPr i="0" sz="1750" u="none" cap="none" strike="noStrike"/>
          </a:p>
        </p:txBody>
      </p:sp>
      <p:sp>
        <p:nvSpPr>
          <p:cNvPr id="588" name="Google Shape;588;g39d6414ca10_0_535"/>
          <p:cNvSpPr/>
          <p:nvPr/>
        </p:nvSpPr>
        <p:spPr>
          <a:xfrm>
            <a:off x="4187706" y="2574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is interpreted as loss of control</a:t>
            </a:r>
            <a:endParaRPr i="0" sz="1750" u="none" cap="none" strike="noStrike"/>
          </a:p>
        </p:txBody>
      </p:sp>
      <p:sp>
        <p:nvSpPr>
          <p:cNvPr id="589" name="Google Shape;589;g39d6414ca10_0_535"/>
          <p:cNvSpPr/>
          <p:nvPr/>
        </p:nvSpPr>
        <p:spPr>
          <a:xfrm>
            <a:off x="4187706" y="3016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 accelerates rumor spread</a:t>
            </a:r>
            <a:endParaRPr i="0" sz="1750" u="none" cap="none" strike="noStrike"/>
          </a:p>
        </p:txBody>
      </p:sp>
      <p:sp>
        <p:nvSpPr>
          <p:cNvPr id="590" name="Google Shape;590;g39d6414ca10_0_535"/>
          <p:cNvSpPr/>
          <p:nvPr/>
        </p:nvSpPr>
        <p:spPr>
          <a:xfrm>
            <a:off x="4187706" y="3458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rely on leader posture</a:t>
            </a:r>
            <a:endParaRPr i="0" sz="1750" u="none" cap="none" strike="noStrike"/>
          </a:p>
        </p:txBody>
      </p:sp>
      <p:sp>
        <p:nvSpPr>
          <p:cNvPr id="591" name="Google Shape;591;g39d6414ca10_0_535"/>
          <p:cNvSpPr/>
          <p:nvPr/>
        </p:nvSpPr>
        <p:spPr>
          <a:xfrm>
            <a:off x="4187706" y="3901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amplifies anxiety and reduces productivity</a:t>
            </a:r>
            <a:endParaRPr i="0" sz="1750" u="none" cap="none" strike="noStrike"/>
          </a:p>
        </p:txBody>
      </p:sp>
      <p:sp>
        <p:nvSpPr>
          <p:cNvPr id="592" name="Google Shape;592;g39d6414ca10_0_535"/>
          <p:cNvSpPr/>
          <p:nvPr/>
        </p:nvSpPr>
        <p:spPr>
          <a:xfrm>
            <a:off x="4187706" y="4343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Lack of transparent communication breeds distrust</a:t>
            </a:r>
            <a:endParaRPr i="0" sz="1750" u="none" cap="none" strike="noStrike"/>
          </a:p>
        </p:txBody>
      </p:sp>
      <p:sp>
        <p:nvSpPr>
          <p:cNvPr id="593" name="Google Shape;593;g39d6414ca10_0_535"/>
          <p:cNvSpPr/>
          <p:nvPr/>
        </p:nvSpPr>
        <p:spPr>
          <a:xfrm>
            <a:off x="4187706" y="47854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leader's calm demeanor fosters a sense of security and stability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9d6414ca10_0_5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0" name="Google Shape;600;g39d6414ca10_0_5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39d6414ca10_0_550"/>
          <p:cNvSpPr/>
          <p:nvPr/>
        </p:nvSpPr>
        <p:spPr>
          <a:xfrm>
            <a:off x="336590" y="73273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Emotional Contagion</a:t>
            </a:r>
            <a:endParaRPr i="0" sz="4450" u="none" cap="none" strike="noStrike"/>
          </a:p>
        </p:txBody>
      </p:sp>
      <p:sp>
        <p:nvSpPr>
          <p:cNvPr id="602" name="Google Shape;602;g39d6414ca10_0_550"/>
          <p:cNvSpPr/>
          <p:nvPr/>
        </p:nvSpPr>
        <p:spPr>
          <a:xfrm>
            <a:off x="336590" y="16683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Nervous leaders spread nervousness</a:t>
            </a:r>
            <a:endParaRPr i="0" sz="1750" u="none" cap="none" strike="noStrike"/>
          </a:p>
        </p:txBody>
      </p:sp>
      <p:sp>
        <p:nvSpPr>
          <p:cNvPr id="603" name="Google Shape;603;g39d6414ca10_0_550"/>
          <p:cNvSpPr/>
          <p:nvPr/>
        </p:nvSpPr>
        <p:spPr>
          <a:xfrm>
            <a:off x="336590" y="21105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leaders spread stability</a:t>
            </a:r>
            <a:endParaRPr i="0" sz="1750" u="none" cap="none" strike="noStrike"/>
          </a:p>
        </p:txBody>
      </p:sp>
      <p:sp>
        <p:nvSpPr>
          <p:cNvPr id="604" name="Google Shape;604;g39d6414ca10_0_550"/>
          <p:cNvSpPr/>
          <p:nvPr/>
        </p:nvSpPr>
        <p:spPr>
          <a:xfrm>
            <a:off x="336590" y="25527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transfers faster than logic</a:t>
            </a:r>
            <a:endParaRPr i="0" sz="1750" u="none" cap="none" strike="noStrike"/>
          </a:p>
        </p:txBody>
      </p:sp>
      <p:sp>
        <p:nvSpPr>
          <p:cNvPr id="605" name="Google Shape;605;g39d6414ca10_0_550"/>
          <p:cNvSpPr/>
          <p:nvPr/>
        </p:nvSpPr>
        <p:spPr>
          <a:xfrm>
            <a:off x="336590" y="29949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reaches people before message</a:t>
            </a:r>
            <a:endParaRPr i="0" sz="1750" u="none" cap="none" strike="noStrike"/>
          </a:p>
        </p:txBody>
      </p:sp>
      <p:sp>
        <p:nvSpPr>
          <p:cNvPr id="606" name="Google Shape;606;g39d6414ca10_0_550"/>
          <p:cNvSpPr/>
          <p:nvPr/>
        </p:nvSpPr>
        <p:spPr>
          <a:xfrm>
            <a:off x="336590" y="34371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Non-verbal cues (facial expressions, body language) are potent carriers of emotion.</a:t>
            </a:r>
            <a:endParaRPr i="0" sz="1750" u="none" cap="none" strike="noStrike"/>
          </a:p>
        </p:txBody>
      </p:sp>
      <p:sp>
        <p:nvSpPr>
          <p:cNvPr id="607" name="Google Shape;607;g39d6414ca10_0_550"/>
          <p:cNvSpPr/>
          <p:nvPr/>
        </p:nvSpPr>
        <p:spPr>
          <a:xfrm>
            <a:off x="336590" y="38793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unconscious mimicking of others' expressions and postures contributes to emotional transfer.</a:t>
            </a:r>
            <a:endParaRPr i="0" sz="1750" u="none" cap="none" strike="noStrike"/>
          </a:p>
        </p:txBody>
      </p:sp>
      <p:sp>
        <p:nvSpPr>
          <p:cNvPr id="608" name="Google Shape;608;g39d6414ca10_0_550"/>
          <p:cNvSpPr/>
          <p:nvPr/>
        </p:nvSpPr>
        <p:spPr>
          <a:xfrm>
            <a:off x="336590" y="4684414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Collective emotional states can quickly form, influencing team performance and morale.</a:t>
            </a:r>
            <a:endParaRPr i="0" sz="1750" u="none" cap="none" strike="noStrike"/>
          </a:p>
        </p:txBody>
      </p:sp>
      <p:pic>
        <p:nvPicPr>
          <p:cNvPr descr="preencoded.png" id="609" name="Google Shape;609;g39d6414ca10_0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518" y="427030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6414ca10_0_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2" name="Google Shape;192;g39d6414ca10_0_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9d6414ca10_0_24"/>
          <p:cNvSpPr/>
          <p:nvPr/>
        </p:nvSpPr>
        <p:spPr>
          <a:xfrm>
            <a:off x="285790" y="718225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How Crisis Changes the Role of a Leader</a:t>
            </a:r>
            <a:endParaRPr i="0" sz="4450" u="none" cap="none" strike="noStrike"/>
          </a:p>
        </p:txBody>
      </p:sp>
      <p:sp>
        <p:nvSpPr>
          <p:cNvPr id="194" name="Google Shape;194;g39d6414ca10_0_24"/>
          <p:cNvSpPr/>
          <p:nvPr/>
        </p:nvSpPr>
        <p:spPr>
          <a:xfrm>
            <a:off x="285790" y="27181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shifts from optimizations to stabilization</a:t>
            </a:r>
            <a:endParaRPr i="0" sz="1750" u="none" cap="none" strike="noStrike"/>
          </a:p>
        </p:txBody>
      </p:sp>
      <p:sp>
        <p:nvSpPr>
          <p:cNvPr id="195" name="Google Shape;195;g39d6414ca10_0_24"/>
          <p:cNvSpPr/>
          <p:nvPr/>
        </p:nvSpPr>
        <p:spPr>
          <a:xfrm>
            <a:off x="285790" y="31603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look for certainty more than detail</a:t>
            </a:r>
            <a:endParaRPr i="0" sz="1750" u="none" cap="none" strike="noStrike"/>
          </a:p>
        </p:txBody>
      </p:sp>
      <p:sp>
        <p:nvSpPr>
          <p:cNvPr id="196" name="Google Shape;196;g39d6414ca10_0_24"/>
          <p:cNvSpPr/>
          <p:nvPr/>
        </p:nvSpPr>
        <p:spPr>
          <a:xfrm>
            <a:off x="285790" y="36025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leader becomes a signal of safety</a:t>
            </a:r>
            <a:endParaRPr i="0" sz="1750" u="none" cap="none" strike="noStrike"/>
          </a:p>
        </p:txBody>
      </p:sp>
      <p:sp>
        <p:nvSpPr>
          <p:cNvPr id="197" name="Google Shape;197;g39d6414ca10_0_24"/>
          <p:cNvSpPr/>
          <p:nvPr/>
        </p:nvSpPr>
        <p:spPr>
          <a:xfrm>
            <a:off x="285790" y="40447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beats technical accuracy early in a crisis</a:t>
            </a:r>
            <a:endParaRPr i="0" sz="1750" u="none" cap="none" strike="noStrike"/>
          </a:p>
        </p:txBody>
      </p:sp>
      <p:pic>
        <p:nvPicPr>
          <p:cNvPr descr="preencoded.png" id="198" name="Google Shape;198;g39d6414ca10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4003" y="1956396"/>
            <a:ext cx="3929150" cy="39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d6414ca10_0_5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16" name="Google Shape;616;g39d6414ca10_0_5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g39d6414ca10_0_565"/>
          <p:cNvSpPr/>
          <p:nvPr/>
        </p:nvSpPr>
        <p:spPr>
          <a:xfrm>
            <a:off x="679490" y="1248529"/>
            <a:ext cx="5957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Combined Impact - Individual</a:t>
            </a:r>
            <a:endParaRPr i="0" sz="3550" u="none" cap="none" strike="noStrike"/>
          </a:p>
        </p:txBody>
      </p:sp>
      <p:sp>
        <p:nvSpPr>
          <p:cNvPr id="618" name="Google Shape;618;g39d6414ca10_0_565"/>
          <p:cNvSpPr/>
          <p:nvPr/>
        </p:nvSpPr>
        <p:spPr>
          <a:xfrm>
            <a:off x="679490" y="204231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 reasoning capacity</a:t>
            </a:r>
            <a:endParaRPr i="0" sz="1750" u="none" cap="none" strike="noStrike"/>
          </a:p>
        </p:txBody>
      </p:sp>
      <p:sp>
        <p:nvSpPr>
          <p:cNvPr id="619" name="Google Shape;619;g39d6414ca10_0_565"/>
          <p:cNvSpPr/>
          <p:nvPr/>
        </p:nvSpPr>
        <p:spPr>
          <a:xfrm>
            <a:off x="679490" y="248451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Spike in emotional load</a:t>
            </a:r>
            <a:endParaRPr i="0" sz="1750" u="none" cap="none" strike="noStrike"/>
          </a:p>
        </p:txBody>
      </p:sp>
      <p:sp>
        <p:nvSpPr>
          <p:cNvPr id="620" name="Google Shape;620;g39d6414ca10_0_565"/>
          <p:cNvSpPr/>
          <p:nvPr/>
        </p:nvSpPr>
        <p:spPr>
          <a:xfrm>
            <a:off x="679490" y="292671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Higher error likelihood</a:t>
            </a:r>
            <a:endParaRPr i="0" sz="1750" u="none" cap="none" strike="noStrike"/>
          </a:p>
        </p:txBody>
      </p:sp>
      <p:sp>
        <p:nvSpPr>
          <p:cNvPr id="621" name="Google Shape;621;g39d6414ca10_0_565"/>
          <p:cNvSpPr/>
          <p:nvPr/>
        </p:nvSpPr>
        <p:spPr>
          <a:xfrm>
            <a:off x="679490" y="336891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Shorter tolerance window</a:t>
            </a:r>
            <a:endParaRPr i="0" sz="1750" u="none" cap="none" strike="noStrike"/>
          </a:p>
        </p:txBody>
      </p:sp>
      <p:sp>
        <p:nvSpPr>
          <p:cNvPr id="622" name="Google Shape;622;g39d6414ca10_0_565"/>
          <p:cNvSpPr/>
          <p:nvPr/>
        </p:nvSpPr>
        <p:spPr>
          <a:xfrm>
            <a:off x="679490" y="381111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Impulsive behavior</a:t>
            </a:r>
            <a:endParaRPr i="0" sz="1750" u="none" cap="none" strike="noStrike"/>
          </a:p>
        </p:txBody>
      </p:sp>
      <p:sp>
        <p:nvSpPr>
          <p:cNvPr id="623" name="Google Shape;623;g39d6414ca10_0_565"/>
          <p:cNvSpPr/>
          <p:nvPr/>
        </p:nvSpPr>
        <p:spPr>
          <a:xfrm>
            <a:off x="7485221" y="1248529"/>
            <a:ext cx="62448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Combined Impact - Organizational</a:t>
            </a:r>
            <a:endParaRPr i="0" sz="3550" u="none" cap="none" strike="noStrike"/>
          </a:p>
        </p:txBody>
      </p:sp>
      <p:sp>
        <p:nvSpPr>
          <p:cNvPr id="624" name="Google Shape;624;g39d6414ca10_0_565"/>
          <p:cNvSpPr/>
          <p:nvPr/>
        </p:nvSpPr>
        <p:spPr>
          <a:xfrm>
            <a:off x="7485221" y="260929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Greater misreads</a:t>
            </a:r>
            <a:endParaRPr i="0" sz="1750" u="none" cap="none" strike="noStrike"/>
          </a:p>
        </p:txBody>
      </p:sp>
      <p:sp>
        <p:nvSpPr>
          <p:cNvPr id="625" name="Google Shape;625;g39d6414ca10_0_565"/>
          <p:cNvSpPr/>
          <p:nvPr/>
        </p:nvSpPr>
        <p:spPr>
          <a:xfrm>
            <a:off x="7485221" y="305149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Unstable attention</a:t>
            </a:r>
            <a:endParaRPr i="0" sz="1750" u="none" cap="none" strike="noStrike"/>
          </a:p>
        </p:txBody>
      </p:sp>
      <p:sp>
        <p:nvSpPr>
          <p:cNvPr id="626" name="Google Shape;626;g39d6414ca10_0_565"/>
          <p:cNvSpPr/>
          <p:nvPr/>
        </p:nvSpPr>
        <p:spPr>
          <a:xfrm>
            <a:off x="7485221" y="349369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Threat exaggeration</a:t>
            </a:r>
            <a:endParaRPr i="0" sz="1750" u="none" cap="none" strike="noStrike"/>
          </a:p>
        </p:txBody>
      </p:sp>
      <p:sp>
        <p:nvSpPr>
          <p:cNvPr id="627" name="Google Shape;627;g39d6414ca10_0_565"/>
          <p:cNvSpPr/>
          <p:nvPr/>
        </p:nvSpPr>
        <p:spPr>
          <a:xfrm>
            <a:off x="7485221" y="393588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fluctuation</a:t>
            </a:r>
            <a:endParaRPr i="0" sz="1750" u="none" cap="none" strike="noStrike"/>
          </a:p>
        </p:txBody>
      </p:sp>
      <p:sp>
        <p:nvSpPr>
          <p:cNvPr id="628" name="Google Shape;628;g39d6414ca10_0_565"/>
          <p:cNvSpPr/>
          <p:nvPr/>
        </p:nvSpPr>
        <p:spPr>
          <a:xfrm>
            <a:off x="7485221" y="437808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Reduced resilience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9d6414ca10_0_58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5" name="Google Shape;635;g39d6414ca10_0_58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6" name="Google Shape;636;g39d6414ca10_0_583"/>
          <p:cNvSpPr/>
          <p:nvPr/>
        </p:nvSpPr>
        <p:spPr>
          <a:xfrm>
            <a:off x="501690" y="749553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Stabilization Through Leadership Presence</a:t>
            </a:r>
            <a:endParaRPr i="0" sz="4450" u="none" cap="none" strike="noStrike"/>
          </a:p>
        </p:txBody>
      </p:sp>
      <p:sp>
        <p:nvSpPr>
          <p:cNvPr id="637" name="Google Shape;637;g39d6414ca10_0_583"/>
          <p:cNvSpPr/>
          <p:nvPr/>
        </p:nvSpPr>
        <p:spPr>
          <a:xfrm>
            <a:off x="501690" y="239392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First task is restoring psychological footing</a:t>
            </a:r>
            <a:endParaRPr i="0" sz="1750" u="none" cap="none" strike="noStrike"/>
          </a:p>
        </p:txBody>
      </p:sp>
      <p:sp>
        <p:nvSpPr>
          <p:cNvPr id="638" name="Google Shape;638;g39d6414ca10_0_583"/>
          <p:cNvSpPr/>
          <p:nvPr/>
        </p:nvSpPr>
        <p:spPr>
          <a:xfrm>
            <a:off x="501690" y="28361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&gt; messaging</a:t>
            </a:r>
            <a:endParaRPr i="0" sz="1750" u="none" cap="none" strike="noStrike"/>
          </a:p>
        </p:txBody>
      </p:sp>
      <p:sp>
        <p:nvSpPr>
          <p:cNvPr id="639" name="Google Shape;639;g39d6414ca10_0_583"/>
          <p:cNvSpPr/>
          <p:nvPr/>
        </p:nvSpPr>
        <p:spPr>
          <a:xfrm>
            <a:off x="501690" y="32783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precedes guidance</a:t>
            </a:r>
            <a:endParaRPr i="0" sz="1750" u="none" cap="none" strike="noStrike"/>
          </a:p>
        </p:txBody>
      </p:sp>
      <p:sp>
        <p:nvSpPr>
          <p:cNvPr id="640" name="Google Shape;640;g39d6414ca10_0_583"/>
          <p:cNvSpPr/>
          <p:nvPr/>
        </p:nvSpPr>
        <p:spPr>
          <a:xfrm>
            <a:off x="501690" y="37205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resets reasoning</a:t>
            </a:r>
            <a:endParaRPr i="0" sz="1750" u="none" cap="none" strike="noStrike"/>
          </a:p>
        </p:txBody>
      </p:sp>
      <p:sp>
        <p:nvSpPr>
          <p:cNvPr id="641" name="Google Shape;641;g39d6414ca10_0_583"/>
          <p:cNvSpPr/>
          <p:nvPr/>
        </p:nvSpPr>
        <p:spPr>
          <a:xfrm>
            <a:off x="501690" y="416271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Leader's composure fosters psychological safety</a:t>
            </a:r>
            <a:endParaRPr i="0" sz="1750" u="none" cap="none" strike="noStrike"/>
          </a:p>
        </p:txBody>
      </p:sp>
      <p:sp>
        <p:nvSpPr>
          <p:cNvPr id="642" name="Google Shape;642;g39d6414ca10_0_583"/>
          <p:cNvSpPr/>
          <p:nvPr/>
        </p:nvSpPr>
        <p:spPr>
          <a:xfrm>
            <a:off x="501690" y="460491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and validation reduce emotional reactivity</a:t>
            </a:r>
            <a:endParaRPr i="0" sz="1750" u="none" cap="none" strike="noStrike"/>
          </a:p>
        </p:txBody>
      </p:sp>
      <p:sp>
        <p:nvSpPr>
          <p:cNvPr id="643" name="Google Shape;643;g39d6414ca10_0_583"/>
          <p:cNvSpPr/>
          <p:nvPr/>
        </p:nvSpPr>
        <p:spPr>
          <a:xfrm>
            <a:off x="501690" y="504711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Consistent reassurance builds collective confidence</a:t>
            </a:r>
            <a:endParaRPr i="0" sz="1750" u="none" cap="none" strike="noStrike"/>
          </a:p>
        </p:txBody>
      </p:sp>
      <p:pic>
        <p:nvPicPr>
          <p:cNvPr descr="preencoded.png" id="644" name="Google Shape;644;g39d6414ca10_0_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127" y="1712247"/>
            <a:ext cx="3816225" cy="38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9d6414ca10_0_5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1" name="Google Shape;651;g39d6414ca10_0_5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g39d6414ca10_0_598"/>
          <p:cNvSpPr/>
          <p:nvPr/>
        </p:nvSpPr>
        <p:spPr>
          <a:xfrm>
            <a:off x="771399" y="599750"/>
            <a:ext cx="1036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Early Psychological Countermeasures</a:t>
            </a:r>
            <a:endParaRPr i="0" sz="4450" u="none" cap="none" strike="noStrike"/>
          </a:p>
        </p:txBody>
      </p:sp>
      <p:sp>
        <p:nvSpPr>
          <p:cNvPr id="653" name="Google Shape;653;g39d6414ca10_0_598"/>
          <p:cNvSpPr/>
          <p:nvPr/>
        </p:nvSpPr>
        <p:spPr>
          <a:xfrm>
            <a:off x="771406" y="18344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 the tempo</a:t>
            </a:r>
            <a:endParaRPr i="0" sz="1750" u="none" cap="none" strike="noStrike"/>
          </a:p>
        </p:txBody>
      </p:sp>
      <p:sp>
        <p:nvSpPr>
          <p:cNvPr id="654" name="Google Shape;654;g39d6414ca10_0_598"/>
          <p:cNvSpPr/>
          <p:nvPr/>
        </p:nvSpPr>
        <p:spPr>
          <a:xfrm>
            <a:off x="771406" y="22766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 ambiguity</a:t>
            </a:r>
            <a:endParaRPr i="0" sz="1750" u="none" cap="none" strike="noStrike"/>
          </a:p>
        </p:txBody>
      </p:sp>
      <p:sp>
        <p:nvSpPr>
          <p:cNvPr id="655" name="Google Shape;655;g39d6414ca10_0_598"/>
          <p:cNvSpPr/>
          <p:nvPr/>
        </p:nvSpPr>
        <p:spPr>
          <a:xfrm>
            <a:off x="771406" y="27188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Shorten communication loops</a:t>
            </a:r>
            <a:endParaRPr i="0" sz="1750" u="none" cap="none" strike="noStrike"/>
          </a:p>
        </p:txBody>
      </p:sp>
      <p:sp>
        <p:nvSpPr>
          <p:cNvPr id="656" name="Google Shape;656;g39d6414ca10_0_598"/>
          <p:cNvSpPr/>
          <p:nvPr/>
        </p:nvSpPr>
        <p:spPr>
          <a:xfrm>
            <a:off x="771406" y="31610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Anchor attention to now</a:t>
            </a:r>
            <a:endParaRPr i="0" sz="1750" u="none" cap="none" strike="noStrike"/>
          </a:p>
        </p:txBody>
      </p:sp>
      <p:sp>
        <p:nvSpPr>
          <p:cNvPr id="657" name="Google Shape;657;g39d6414ca10_0_598"/>
          <p:cNvSpPr/>
          <p:nvPr/>
        </p:nvSpPr>
        <p:spPr>
          <a:xfrm>
            <a:off x="771406" y="36032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 direct, simple language</a:t>
            </a:r>
            <a:endParaRPr i="0" sz="1750" u="none" cap="none" strike="noStrike"/>
          </a:p>
        </p:txBody>
      </p:sp>
      <p:sp>
        <p:nvSpPr>
          <p:cNvPr id="658" name="Google Shape;658;g39d6414ca10_0_598"/>
          <p:cNvSpPr/>
          <p:nvPr/>
        </p:nvSpPr>
        <p:spPr>
          <a:xfrm>
            <a:off x="771406" y="40454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Prioritize immediate, actionable steps</a:t>
            </a:r>
            <a:endParaRPr i="0" sz="1750" u="none" cap="none" strike="noStrike"/>
          </a:p>
        </p:txBody>
      </p:sp>
      <p:sp>
        <p:nvSpPr>
          <p:cNvPr id="659" name="Google Shape;659;g39d6414ca10_0_598"/>
          <p:cNvSpPr/>
          <p:nvPr/>
        </p:nvSpPr>
        <p:spPr>
          <a:xfrm>
            <a:off x="771406" y="44876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Reiterate purpose and shared goals</a:t>
            </a:r>
            <a:endParaRPr i="0" sz="1750" u="none" cap="none" strike="noStrike"/>
          </a:p>
        </p:txBody>
      </p:sp>
      <p:pic>
        <p:nvPicPr>
          <p:cNvPr descr="preencoded.png" id="660" name="Google Shape;660;g39d6414ca10_0_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8004" y="1733255"/>
            <a:ext cx="4012064" cy="40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9d6414ca10_0_6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67" name="Google Shape;667;g39d6414ca10_0_6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g39d6414ca10_0_613"/>
          <p:cNvSpPr/>
          <p:nvPr/>
        </p:nvSpPr>
        <p:spPr>
          <a:xfrm>
            <a:off x="400090" y="711160"/>
            <a:ext cx="593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669" name="Google Shape;669;g39d6414ca10_0_613"/>
          <p:cNvSpPr/>
          <p:nvPr/>
        </p:nvSpPr>
        <p:spPr>
          <a:xfrm>
            <a:off x="400090" y="164675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psychology reshapes how people think and behave</a:t>
            </a:r>
            <a:endParaRPr i="0" sz="1750" u="none" cap="none" strike="noStrike"/>
          </a:p>
        </p:txBody>
      </p:sp>
      <p:sp>
        <p:nvSpPr>
          <p:cNvPr id="670" name="Google Shape;670;g39d6414ca10_0_613"/>
          <p:cNvSpPr/>
          <p:nvPr/>
        </p:nvSpPr>
        <p:spPr>
          <a:xfrm>
            <a:off x="400090" y="208895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shrinks cognitive range</a:t>
            </a:r>
            <a:endParaRPr i="0" sz="1750" u="none" cap="none" strike="noStrike"/>
          </a:p>
        </p:txBody>
      </p:sp>
      <p:sp>
        <p:nvSpPr>
          <p:cNvPr id="671" name="Google Shape;671;g39d6414ca10_0_613"/>
          <p:cNvSpPr/>
          <p:nvPr/>
        </p:nvSpPr>
        <p:spPr>
          <a:xfrm>
            <a:off x="400090" y="25311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Uncertainty amplifies perceived threat</a:t>
            </a:r>
            <a:endParaRPr i="0" sz="1750" u="none" cap="none" strike="noStrike"/>
          </a:p>
        </p:txBody>
      </p:sp>
      <p:sp>
        <p:nvSpPr>
          <p:cNvPr id="672" name="Google Shape;672;g39d6414ca10_0_613"/>
          <p:cNvSpPr/>
          <p:nvPr/>
        </p:nvSpPr>
        <p:spPr>
          <a:xfrm>
            <a:off x="400090" y="29733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compression distorts urgency</a:t>
            </a:r>
            <a:endParaRPr i="0" sz="1750" u="none" cap="none" strike="noStrike"/>
          </a:p>
        </p:txBody>
      </p:sp>
      <p:sp>
        <p:nvSpPr>
          <p:cNvPr id="673" name="Google Shape;673;g39d6414ca10_0_613"/>
          <p:cNvSpPr/>
          <p:nvPr/>
        </p:nvSpPr>
        <p:spPr>
          <a:xfrm>
            <a:off x="400090" y="34155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contagion spreads faster than logic</a:t>
            </a:r>
            <a:endParaRPr i="0" sz="1750" u="none" cap="none" strike="noStrike"/>
          </a:p>
        </p:txBody>
      </p:sp>
      <p:sp>
        <p:nvSpPr>
          <p:cNvPr id="674" name="Google Shape;674;g39d6414ca10_0_613"/>
          <p:cNvSpPr/>
          <p:nvPr/>
        </p:nvSpPr>
        <p:spPr>
          <a:xfrm>
            <a:off x="400090" y="38577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must be restored before direction</a:t>
            </a:r>
            <a:endParaRPr i="0" sz="1750" u="none" cap="none" strike="noStrike"/>
          </a:p>
        </p:txBody>
      </p:sp>
      <p:sp>
        <p:nvSpPr>
          <p:cNvPr id="675" name="Google Shape;675;g39d6414ca10_0_613"/>
          <p:cNvSpPr/>
          <p:nvPr/>
        </p:nvSpPr>
        <p:spPr>
          <a:xfrm>
            <a:off x="400090" y="42999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is psychological before operational</a:t>
            </a:r>
            <a:endParaRPr i="0" sz="1750" u="none" cap="none" strike="noStrike"/>
          </a:p>
        </p:txBody>
      </p:sp>
      <p:sp>
        <p:nvSpPr>
          <p:cNvPr id="676" name="Google Shape;676;g39d6414ca10_0_613"/>
          <p:cNvSpPr/>
          <p:nvPr/>
        </p:nvSpPr>
        <p:spPr>
          <a:xfrm>
            <a:off x="400090" y="47421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Acknowledging fear validates experience, reducing isolation</a:t>
            </a:r>
            <a:endParaRPr i="0" sz="1750" u="none" cap="none" strike="noStrike"/>
          </a:p>
        </p:txBody>
      </p:sp>
      <p:sp>
        <p:nvSpPr>
          <p:cNvPr id="677" name="Google Shape;677;g39d6414ca10_0_613"/>
          <p:cNvSpPr/>
          <p:nvPr/>
        </p:nvSpPr>
        <p:spPr>
          <a:xfrm>
            <a:off x="400090" y="518433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Empowering action combats helplessness and restores agency</a:t>
            </a:r>
            <a:endParaRPr i="0" sz="1750" u="none" cap="none" strike="noStrike"/>
          </a:p>
        </p:txBody>
      </p:sp>
      <p:sp>
        <p:nvSpPr>
          <p:cNvPr id="678" name="Google Shape;678;g39d6414ca10_0_613"/>
          <p:cNvSpPr/>
          <p:nvPr/>
        </p:nvSpPr>
        <p:spPr>
          <a:xfrm>
            <a:off x="400090" y="562653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Structured hope provides a path forward beyond immediate crisis</a:t>
            </a:r>
            <a:endParaRPr i="0" sz="1750" u="none" cap="none" strike="noStrike"/>
          </a:p>
        </p:txBody>
      </p:sp>
      <p:pic>
        <p:nvPicPr>
          <p:cNvPr descr="preencoded.png" id="679" name="Google Shape;679;g39d6414ca10_0_6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527" y="1616127"/>
            <a:ext cx="3625724" cy="362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686" name="Google Shape;686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9d6414ca10_0_78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4" name="Google Shape;694;g39d6414ca10_0_78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g39d6414ca10_0_782"/>
          <p:cNvSpPr/>
          <p:nvPr/>
        </p:nvSpPr>
        <p:spPr>
          <a:xfrm>
            <a:off x="400551" y="309125"/>
            <a:ext cx="8426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3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933"/>
              <a:buFont typeface="Nunito Sans"/>
              <a:buNone/>
            </a:pPr>
            <a:r>
              <a:rPr i="0" lang="en-US" sz="4933" u="none" cap="none" strike="noStrike">
                <a:solidFill>
                  <a:srgbClr val="D1282E"/>
                </a:solidFill>
              </a:rPr>
              <a:t>Traits of Effective Crisis Leaders</a:t>
            </a:r>
            <a:endParaRPr i="0" sz="4933" u="none" cap="none" strike="noStrike"/>
          </a:p>
        </p:txBody>
      </p:sp>
      <p:sp>
        <p:nvSpPr>
          <p:cNvPr id="696" name="Google Shape;696;g39d6414ca10_0_782"/>
          <p:cNvSpPr/>
          <p:nvPr/>
        </p:nvSpPr>
        <p:spPr>
          <a:xfrm>
            <a:off x="400551" y="2358390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Font typeface="Inter"/>
              <a:buNone/>
            </a:pPr>
            <a:r>
              <a:rPr i="0" lang="en-US" sz="1428" u="none" cap="none" strike="noStrike">
                <a:solidFill>
                  <a:srgbClr val="002060"/>
                </a:solidFill>
              </a:rPr>
              <a:t>Clarity, Calmness, Decisiveness, and Adaptability in high-pressure conditions</a:t>
            </a:r>
            <a:endParaRPr i="0" sz="1428" u="none" cap="none" strike="noStrike"/>
          </a:p>
        </p:txBody>
      </p:sp>
      <p:sp>
        <p:nvSpPr>
          <p:cNvPr id="697" name="Google Shape;697;g39d6414ca10_0_782"/>
          <p:cNvSpPr/>
          <p:nvPr/>
        </p:nvSpPr>
        <p:spPr>
          <a:xfrm>
            <a:off x="400550" y="3215775"/>
            <a:ext cx="66081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856"/>
              <a:buFont typeface="Nunito Sans"/>
              <a:buNone/>
            </a:pPr>
            <a:r>
              <a:rPr i="0" lang="en-US" sz="2856" u="none" cap="none" strike="noStrike">
                <a:solidFill>
                  <a:srgbClr val="D1282E"/>
                </a:solidFill>
              </a:rPr>
              <a:t>The Role of Traits in Crisis Leadership</a:t>
            </a:r>
            <a:endParaRPr i="0" sz="2856" u="none" cap="none" strike="noStrike"/>
          </a:p>
        </p:txBody>
      </p:sp>
      <p:sp>
        <p:nvSpPr>
          <p:cNvPr id="698" name="Google Shape;698;g39d6414ca10_0_782"/>
          <p:cNvSpPr/>
          <p:nvPr/>
        </p:nvSpPr>
        <p:spPr>
          <a:xfrm>
            <a:off x="400551" y="385500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Capabilities matter less if leadership posture collapses, undermining trust and efficacy.</a:t>
            </a:r>
            <a:endParaRPr i="0" sz="1428" u="none" cap="none" strike="noStrike"/>
          </a:p>
        </p:txBody>
      </p:sp>
      <p:sp>
        <p:nvSpPr>
          <p:cNvPr id="699" name="Google Shape;699;g39d6414ca10_0_782"/>
          <p:cNvSpPr/>
          <p:nvPr/>
        </p:nvSpPr>
        <p:spPr>
          <a:xfrm>
            <a:off x="400551" y="421104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Traits shape how people interpret leader actions, influencing team morale and response.</a:t>
            </a:r>
            <a:endParaRPr i="0" sz="1428" u="none" cap="none" strike="noStrike"/>
          </a:p>
        </p:txBody>
      </p:sp>
      <p:sp>
        <p:nvSpPr>
          <p:cNvPr id="700" name="Google Shape;700;g39d6414ca10_0_782"/>
          <p:cNvSpPr/>
          <p:nvPr/>
        </p:nvSpPr>
        <p:spPr>
          <a:xfrm>
            <a:off x="400551" y="4567085"/>
            <a:ext cx="84267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Behavior becomes the message during crisis, fostering confidence or anxiety.</a:t>
            </a:r>
            <a:endParaRPr i="0" sz="1428" u="none" cap="none" strike="noStrike"/>
          </a:p>
        </p:txBody>
      </p:sp>
      <p:sp>
        <p:nvSpPr>
          <p:cNvPr id="701" name="Google Shape;701;g39d6414ca10_0_782"/>
          <p:cNvSpPr/>
          <p:nvPr/>
        </p:nvSpPr>
        <p:spPr>
          <a:xfrm>
            <a:off x="400551" y="4923126"/>
            <a:ext cx="8426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786" lvl="0" marL="296786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8"/>
              <a:buChar char="•"/>
            </a:pPr>
            <a:r>
              <a:rPr i="0" lang="en-US" sz="1428" u="none" cap="none" strike="noStrike">
                <a:solidFill>
                  <a:srgbClr val="002060"/>
                </a:solidFill>
              </a:rPr>
              <a:t>These traits determine psychological safety, crucial for open communication and problem-solving.</a:t>
            </a:r>
            <a:endParaRPr i="0" sz="1428" u="none" cap="none" strike="noStrike"/>
          </a:p>
        </p:txBody>
      </p:sp>
      <p:pic>
        <p:nvPicPr>
          <p:cNvPr descr="preencoded.png" id="702" name="Google Shape;702;g39d6414ca10_0_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3801" y="1507149"/>
            <a:ext cx="3108750" cy="31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9d6414ca10_0_796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709" name="Google Shape;709;g39d6414ca10_0_796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traits drive response outcomes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Clarity under uncertainty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Calmness under stress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Decisiveness under time compression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Adaptability in changing conditions</a:t>
            </a:r>
            <a:endParaRPr b="0" sz="2200"/>
          </a:p>
        </p:txBody>
      </p:sp>
      <p:sp>
        <p:nvSpPr>
          <p:cNvPr id="710" name="Google Shape;710;g39d6414ca10_0_79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1" name="Google Shape;711;g39d6414ca10_0_79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2" name="Google Shape;712;g39d6414ca10_0_796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trait-based leadership effects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traits reduce chaos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stabilizing posture signals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traits to psychological influence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real crisis behaviors</a:t>
            </a:r>
            <a:endParaRPr b="0" sz="2200"/>
          </a:p>
        </p:txBody>
      </p:sp>
      <p:sp>
        <p:nvSpPr>
          <p:cNvPr id="713" name="Google Shape;713;g39d6414ca10_0_796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d6414ca10_0_8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20" name="Google Shape;720;g39d6414ca10_0_8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g39d6414ca10_0_806"/>
          <p:cNvSpPr/>
          <p:nvPr/>
        </p:nvSpPr>
        <p:spPr>
          <a:xfrm>
            <a:off x="476290" y="1240730"/>
            <a:ext cx="9050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Traits Matter More Than Plans</a:t>
            </a:r>
            <a:endParaRPr i="0" sz="4450" u="none" cap="none" strike="noStrike"/>
          </a:p>
        </p:txBody>
      </p:sp>
      <p:sp>
        <p:nvSpPr>
          <p:cNvPr id="722" name="Google Shape;722;g39d6414ca10_0_806"/>
          <p:cNvSpPr/>
          <p:nvPr/>
        </p:nvSpPr>
        <p:spPr>
          <a:xfrm>
            <a:off x="539790" y="24710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follow emotional tone, even before clear direction.</a:t>
            </a:r>
            <a:endParaRPr i="0" sz="1750" u="none" cap="none" strike="noStrike"/>
          </a:p>
        </p:txBody>
      </p:sp>
      <p:sp>
        <p:nvSpPr>
          <p:cNvPr id="723" name="Google Shape;723;g39d6414ca10_0_806"/>
          <p:cNvSpPr/>
          <p:nvPr/>
        </p:nvSpPr>
        <p:spPr>
          <a:xfrm>
            <a:off x="539790" y="291322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firmly anchor their perception of effective control.</a:t>
            </a:r>
            <a:endParaRPr i="0" sz="1750" u="none" cap="none" strike="noStrike"/>
          </a:p>
        </p:txBody>
      </p:sp>
      <p:sp>
        <p:nvSpPr>
          <p:cNvPr id="724" name="Google Shape;724;g39d6414ca10_0_806"/>
          <p:cNvSpPr/>
          <p:nvPr/>
        </p:nvSpPr>
        <p:spPr>
          <a:xfrm>
            <a:off x="539790" y="335541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Psychological safety always precedes successful and rapid execution.</a:t>
            </a:r>
            <a:endParaRPr i="0" sz="1750" u="none" cap="none" strike="noStrike"/>
          </a:p>
        </p:txBody>
      </p:sp>
      <p:sp>
        <p:nvSpPr>
          <p:cNvPr id="725" name="Google Shape;725;g39d6414ca10_0_806"/>
          <p:cNvSpPr/>
          <p:nvPr/>
        </p:nvSpPr>
        <p:spPr>
          <a:xfrm>
            <a:off x="539790" y="37976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Competence is truly judged through behavior during crisis.</a:t>
            </a:r>
            <a:endParaRPr i="0" sz="1750" u="none" cap="none" strike="noStrike"/>
          </a:p>
        </p:txBody>
      </p:sp>
      <p:sp>
        <p:nvSpPr>
          <p:cNvPr id="726" name="Google Shape;726;g39d6414ca10_0_806"/>
          <p:cNvSpPr/>
          <p:nvPr/>
        </p:nvSpPr>
        <p:spPr>
          <a:xfrm>
            <a:off x="539790" y="423981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Leaders' authenticity builds crucial trust and commitment.</a:t>
            </a:r>
            <a:endParaRPr i="0" sz="1750" u="none" cap="none" strike="noStrike"/>
          </a:p>
        </p:txBody>
      </p:sp>
      <p:sp>
        <p:nvSpPr>
          <p:cNvPr id="727" name="Google Shape;727;g39d6414ca10_0_806"/>
          <p:cNvSpPr/>
          <p:nvPr/>
        </p:nvSpPr>
        <p:spPr>
          <a:xfrm>
            <a:off x="539790" y="468201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 in values ensures organizational stability.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9d6414ca10_0_81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34" name="Google Shape;734;g39d6414ca10_0_81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35" name="Google Shape;735;g39d6414ca10_0_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90" y="13952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39d6414ca10_0_819"/>
          <p:cNvSpPr/>
          <p:nvPr/>
        </p:nvSpPr>
        <p:spPr>
          <a:xfrm>
            <a:off x="3984506" y="13669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Clarity</a:t>
            </a:r>
            <a:endParaRPr i="0" sz="4450" u="none" cap="none" strike="noStrike"/>
          </a:p>
        </p:txBody>
      </p:sp>
      <p:sp>
        <p:nvSpPr>
          <p:cNvPr id="737" name="Google Shape;737;g39d6414ca10_0_819"/>
          <p:cNvSpPr/>
          <p:nvPr/>
        </p:nvSpPr>
        <p:spPr>
          <a:xfrm>
            <a:off x="3984506" y="23025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mental fog, enhances clear decision-making</a:t>
            </a:r>
            <a:endParaRPr i="0" sz="1750" u="none" cap="none" strike="noStrike"/>
          </a:p>
        </p:txBody>
      </p:sp>
      <p:sp>
        <p:nvSpPr>
          <p:cNvPr id="738" name="Google Shape;738;g39d6414ca10_0_819"/>
          <p:cNvSpPr/>
          <p:nvPr/>
        </p:nvSpPr>
        <p:spPr>
          <a:xfrm>
            <a:off x="3984506" y="27447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Shortens uncertainty loops, fostering swift action</a:t>
            </a:r>
            <a:endParaRPr i="0" sz="1750" u="none" cap="none" strike="noStrike"/>
          </a:p>
        </p:txBody>
      </p:sp>
      <p:sp>
        <p:nvSpPr>
          <p:cNvPr id="739" name="Google Shape;739;g39d6414ca10_0_819"/>
          <p:cNvSpPr/>
          <p:nvPr/>
        </p:nvSpPr>
        <p:spPr>
          <a:xfrm>
            <a:off x="3984506" y="31869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Converts complexity into direction, simplifying intricate problems</a:t>
            </a:r>
            <a:endParaRPr i="0" sz="1750" u="none" cap="none" strike="noStrike"/>
          </a:p>
        </p:txBody>
      </p:sp>
      <p:sp>
        <p:nvSpPr>
          <p:cNvPr id="740" name="Google Shape;740;g39d6414ca10_0_819"/>
          <p:cNvSpPr/>
          <p:nvPr/>
        </p:nvSpPr>
        <p:spPr>
          <a:xfrm>
            <a:off x="3984506" y="36291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Helps others reorient under pressure, guiding effective responses</a:t>
            </a:r>
            <a:endParaRPr i="0" sz="1750" u="none" cap="none" strike="noStrike"/>
          </a:p>
        </p:txBody>
      </p:sp>
      <p:sp>
        <p:nvSpPr>
          <p:cNvPr id="741" name="Google Shape;741;g39d6414ca10_0_819"/>
          <p:cNvSpPr/>
          <p:nvPr/>
        </p:nvSpPr>
        <p:spPr>
          <a:xfrm>
            <a:off x="3984506" y="40713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Promotes transparent communication within the team</a:t>
            </a:r>
            <a:endParaRPr i="0" sz="1750" u="none" cap="none" strike="noStrike"/>
          </a:p>
        </p:txBody>
      </p:sp>
      <p:sp>
        <p:nvSpPr>
          <p:cNvPr id="742" name="Google Shape;742;g39d6414ca10_0_819"/>
          <p:cNvSpPr/>
          <p:nvPr/>
        </p:nvSpPr>
        <p:spPr>
          <a:xfrm>
            <a:off x="3984506" y="45135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Builds trust and confidence among stakeholders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9d6414ca10_0_8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9" name="Google Shape;749;g39d6414ca10_0_8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0" name="Google Shape;750;g39d6414ca10_0_833"/>
          <p:cNvSpPr/>
          <p:nvPr/>
        </p:nvSpPr>
        <p:spPr>
          <a:xfrm>
            <a:off x="654102" y="831525"/>
            <a:ext cx="7210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CLARITY REFLECTION</a:t>
            </a:r>
            <a:endParaRPr i="0" sz="4450" u="none" cap="none" strike="noStrike"/>
          </a:p>
        </p:txBody>
      </p:sp>
      <p:sp>
        <p:nvSpPr>
          <p:cNvPr id="751" name="Google Shape;751;g39d6414ca10_0_833"/>
          <p:cNvSpPr/>
          <p:nvPr/>
        </p:nvSpPr>
        <p:spPr>
          <a:xfrm>
            <a:off x="654090" y="2107287"/>
            <a:ext cx="517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Communication Elements</a:t>
            </a:r>
            <a:endParaRPr i="0" sz="3550" u="none" cap="none" strike="noStrike"/>
          </a:p>
        </p:txBody>
      </p:sp>
      <p:sp>
        <p:nvSpPr>
          <p:cNvPr id="752" name="Google Shape;752;g39d6414ca10_0_833"/>
          <p:cNvSpPr/>
          <p:nvPr/>
        </p:nvSpPr>
        <p:spPr>
          <a:xfrm>
            <a:off x="654090" y="29010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Simple statements</a:t>
            </a:r>
            <a:endParaRPr i="0" sz="1750" u="none" cap="none" strike="noStrike"/>
          </a:p>
        </p:txBody>
      </p:sp>
      <p:sp>
        <p:nvSpPr>
          <p:cNvPr id="753" name="Google Shape;753;g39d6414ca10_0_833"/>
          <p:cNvSpPr/>
          <p:nvPr/>
        </p:nvSpPr>
        <p:spPr>
          <a:xfrm>
            <a:off x="654090" y="33432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next steps</a:t>
            </a:r>
            <a:endParaRPr i="0" sz="1750" u="none" cap="none" strike="noStrike"/>
          </a:p>
        </p:txBody>
      </p:sp>
      <p:sp>
        <p:nvSpPr>
          <p:cNvPr id="754" name="Google Shape;754;g39d6414ca10_0_833"/>
          <p:cNvSpPr/>
          <p:nvPr/>
        </p:nvSpPr>
        <p:spPr>
          <a:xfrm>
            <a:off x="654090" y="37854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excess detail</a:t>
            </a:r>
            <a:endParaRPr i="0" sz="1750" u="none" cap="none" strike="noStrike"/>
          </a:p>
        </p:txBody>
      </p:sp>
      <p:sp>
        <p:nvSpPr>
          <p:cNvPr id="755" name="Google Shape;755;g39d6414ca10_0_833"/>
          <p:cNvSpPr/>
          <p:nvPr/>
        </p:nvSpPr>
        <p:spPr>
          <a:xfrm>
            <a:off x="654090" y="42276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Pacing controlled</a:t>
            </a:r>
            <a:endParaRPr i="0" sz="1750" u="none" cap="none" strike="noStrike"/>
          </a:p>
        </p:txBody>
      </p:sp>
      <p:sp>
        <p:nvSpPr>
          <p:cNvPr id="756" name="Google Shape;756;g39d6414ca10_0_833"/>
          <p:cNvSpPr/>
          <p:nvPr/>
        </p:nvSpPr>
        <p:spPr>
          <a:xfrm>
            <a:off x="654090" y="46698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Signal over noise</a:t>
            </a:r>
            <a:endParaRPr i="0" sz="1750" u="none" cap="none" strike="noStrike"/>
          </a:p>
        </p:txBody>
      </p:sp>
      <p:sp>
        <p:nvSpPr>
          <p:cNvPr id="757" name="Google Shape;757;g39d6414ca10_0_833"/>
          <p:cNvSpPr/>
          <p:nvPr/>
        </p:nvSpPr>
        <p:spPr>
          <a:xfrm>
            <a:off x="7459821" y="21072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Delivery Style</a:t>
            </a:r>
            <a:endParaRPr i="0" sz="3550" u="none" cap="none" strike="noStrike"/>
          </a:p>
        </p:txBody>
      </p:sp>
      <p:sp>
        <p:nvSpPr>
          <p:cNvPr id="758" name="Google Shape;758;g39d6414ca10_0_833"/>
          <p:cNvSpPr/>
          <p:nvPr/>
        </p:nvSpPr>
        <p:spPr>
          <a:xfrm>
            <a:off x="7459821" y="29010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Direct framing</a:t>
            </a:r>
            <a:endParaRPr i="0" sz="1750" u="none" cap="none" strike="noStrike"/>
          </a:p>
        </p:txBody>
      </p:sp>
      <p:sp>
        <p:nvSpPr>
          <p:cNvPr id="759" name="Google Shape;759;g39d6414ca10_0_833"/>
          <p:cNvSpPr/>
          <p:nvPr/>
        </p:nvSpPr>
        <p:spPr>
          <a:xfrm>
            <a:off x="7459821" y="33432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hedging language</a:t>
            </a:r>
            <a:endParaRPr i="0" sz="1750" u="none" cap="none" strike="noStrike"/>
          </a:p>
        </p:txBody>
      </p:sp>
      <p:sp>
        <p:nvSpPr>
          <p:cNvPr id="760" name="Google Shape;760;g39d6414ca10_0_833"/>
          <p:cNvSpPr/>
          <p:nvPr/>
        </p:nvSpPr>
        <p:spPr>
          <a:xfrm>
            <a:off x="7459821" y="37854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priorities</a:t>
            </a:r>
            <a:endParaRPr i="0" sz="1750" u="none" cap="none" strike="noStrike"/>
          </a:p>
        </p:txBody>
      </p:sp>
      <p:sp>
        <p:nvSpPr>
          <p:cNvPr id="761" name="Google Shape;761;g39d6414ca10_0_833"/>
          <p:cNvSpPr/>
          <p:nvPr/>
        </p:nvSpPr>
        <p:spPr>
          <a:xfrm>
            <a:off x="7459821" y="42276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Fewer choices</a:t>
            </a:r>
            <a:endParaRPr i="0" sz="1750" u="none" cap="none" strike="noStrike"/>
          </a:p>
        </p:txBody>
      </p:sp>
      <p:sp>
        <p:nvSpPr>
          <p:cNvPr id="762" name="Google Shape;762;g39d6414ca10_0_833"/>
          <p:cNvSpPr/>
          <p:nvPr/>
        </p:nvSpPr>
        <p:spPr>
          <a:xfrm>
            <a:off x="7459821" y="46698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in delivery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d6414ca10_0_3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5" name="Google Shape;205;g39d6414ca10_0_3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06" name="Google Shape;206;g39d6414ca10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003" y="2335924"/>
            <a:ext cx="3595550" cy="35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9d6414ca10_0_36"/>
          <p:cNvSpPr/>
          <p:nvPr/>
        </p:nvSpPr>
        <p:spPr>
          <a:xfrm>
            <a:off x="492006" y="1190466"/>
            <a:ext cx="7579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Authority and Decision Rights</a:t>
            </a:r>
            <a:endParaRPr i="0" sz="4450" u="none" cap="none" strike="noStrike"/>
          </a:p>
        </p:txBody>
      </p:sp>
      <p:sp>
        <p:nvSpPr>
          <p:cNvPr id="208" name="Google Shape;208;g39d6414ca10_0_36"/>
          <p:cNvSpPr/>
          <p:nvPr/>
        </p:nvSpPr>
        <p:spPr>
          <a:xfrm>
            <a:off x="492006" y="256453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requires shorter decision cycles</a:t>
            </a:r>
            <a:endParaRPr i="0" sz="1750" u="none" cap="none" strike="noStrike"/>
          </a:p>
        </p:txBody>
      </p:sp>
      <p:sp>
        <p:nvSpPr>
          <p:cNvPr id="209" name="Google Shape;209;g39d6414ca10_0_36"/>
          <p:cNvSpPr/>
          <p:nvPr/>
        </p:nvSpPr>
        <p:spPr>
          <a:xfrm>
            <a:off x="492006" y="300673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Delays create risk and instability</a:t>
            </a:r>
            <a:endParaRPr i="0" sz="1750" u="none" cap="none" strike="noStrike"/>
          </a:p>
        </p:txBody>
      </p:sp>
      <p:sp>
        <p:nvSpPr>
          <p:cNvPr id="210" name="Google Shape;210;g39d6414ca10_0_36"/>
          <p:cNvSpPr/>
          <p:nvPr/>
        </p:nvSpPr>
        <p:spPr>
          <a:xfrm>
            <a:off x="492006" y="344893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must be fast and controlled</a:t>
            </a:r>
            <a:endParaRPr i="0" sz="1750" u="none" cap="none" strike="noStrike"/>
          </a:p>
        </p:txBody>
      </p:sp>
      <p:sp>
        <p:nvSpPr>
          <p:cNvPr id="211" name="Google Shape;211;g39d6414ca10_0_36"/>
          <p:cNvSpPr/>
          <p:nvPr/>
        </p:nvSpPr>
        <p:spPr>
          <a:xfrm>
            <a:off x="492006" y="389112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rights must be understood before activation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9d6414ca10_0_8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69" name="Google Shape;769;g39d6414ca10_0_8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70" name="Google Shape;770;g39d6414ca10_0_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090" y="348714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39d6414ca10_0_852"/>
          <p:cNvSpPr/>
          <p:nvPr/>
        </p:nvSpPr>
        <p:spPr>
          <a:xfrm>
            <a:off x="644406" y="7827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Calmness</a:t>
            </a:r>
            <a:endParaRPr i="0" sz="4450" u="none" cap="none" strike="noStrike"/>
          </a:p>
        </p:txBody>
      </p:sp>
      <p:sp>
        <p:nvSpPr>
          <p:cNvPr id="772" name="Google Shape;772;g39d6414ca10_0_852"/>
          <p:cNvSpPr/>
          <p:nvPr/>
        </p:nvSpPr>
        <p:spPr>
          <a:xfrm>
            <a:off x="644406" y="17183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becomes stability, fostering inner peace.</a:t>
            </a:r>
            <a:endParaRPr i="0" sz="1750" u="none" cap="none" strike="noStrike"/>
          </a:p>
        </p:txBody>
      </p:sp>
      <p:sp>
        <p:nvSpPr>
          <p:cNvPr id="773" name="Google Shape;773;g39d6414ca10_0_852"/>
          <p:cNvSpPr/>
          <p:nvPr/>
        </p:nvSpPr>
        <p:spPr>
          <a:xfrm>
            <a:off x="644406" y="21605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regulates group physiology, promoting collective composure.</a:t>
            </a:r>
            <a:endParaRPr i="0" sz="1750" u="none" cap="none" strike="noStrike"/>
          </a:p>
        </p:txBody>
      </p:sp>
      <p:sp>
        <p:nvSpPr>
          <p:cNvPr id="774" name="Google Shape;774;g39d6414ca10_0_852"/>
          <p:cNvSpPr/>
          <p:nvPr/>
        </p:nvSpPr>
        <p:spPr>
          <a:xfrm>
            <a:off x="644406" y="26027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lowers panic threshold, creating a safe space.</a:t>
            </a:r>
            <a:endParaRPr i="0" sz="1750" u="none" cap="none" strike="noStrike"/>
          </a:p>
        </p:txBody>
      </p:sp>
      <p:sp>
        <p:nvSpPr>
          <p:cNvPr id="775" name="Google Shape;775;g39d6414ca10_0_852"/>
          <p:cNvSpPr/>
          <p:nvPr/>
        </p:nvSpPr>
        <p:spPr>
          <a:xfrm>
            <a:off x="644406" y="30449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signals control before instruction, building trust effectively.</a:t>
            </a:r>
            <a:endParaRPr i="0" sz="1750" u="none" cap="none" strike="noStrike"/>
          </a:p>
        </p:txBody>
      </p:sp>
      <p:sp>
        <p:nvSpPr>
          <p:cNvPr id="776" name="Google Shape;776;g39d6414ca10_0_852"/>
          <p:cNvSpPr/>
          <p:nvPr/>
        </p:nvSpPr>
        <p:spPr>
          <a:xfrm>
            <a:off x="644406" y="34871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thinking emerges from settled minds.</a:t>
            </a:r>
            <a:endParaRPr i="0" sz="1750" u="none" cap="none" strike="noStrike"/>
          </a:p>
        </p:txBody>
      </p:sp>
      <p:sp>
        <p:nvSpPr>
          <p:cNvPr id="777" name="Google Shape;777;g39d6414ca10_0_852"/>
          <p:cNvSpPr/>
          <p:nvPr/>
        </p:nvSpPr>
        <p:spPr>
          <a:xfrm>
            <a:off x="644406" y="39293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reactivity, enhances thoughtful responses.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9d6414ca10_0_8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4" name="Google Shape;784;g39d6414ca10_0_8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5" name="Google Shape;785;g39d6414ca10_0_866"/>
          <p:cNvSpPr/>
          <p:nvPr/>
        </p:nvSpPr>
        <p:spPr>
          <a:xfrm>
            <a:off x="590601" y="717225"/>
            <a:ext cx="7287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CALMNESS REFLECTION</a:t>
            </a:r>
            <a:endParaRPr i="0" sz="4450" u="none" cap="none" strike="noStrike"/>
          </a:p>
        </p:txBody>
      </p:sp>
      <p:sp>
        <p:nvSpPr>
          <p:cNvPr id="786" name="Google Shape;786;g39d6414ca10_0_866"/>
          <p:cNvSpPr/>
          <p:nvPr/>
        </p:nvSpPr>
        <p:spPr>
          <a:xfrm>
            <a:off x="590590" y="19929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Physical Presence</a:t>
            </a:r>
            <a:endParaRPr i="0" sz="3550" u="none" cap="none" strike="noStrike"/>
          </a:p>
        </p:txBody>
      </p:sp>
      <p:sp>
        <p:nvSpPr>
          <p:cNvPr id="787" name="Google Shape;787;g39d6414ca10_0_866"/>
          <p:cNvSpPr/>
          <p:nvPr/>
        </p:nvSpPr>
        <p:spPr>
          <a:xfrm>
            <a:off x="590590" y="27867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Measured voice</a:t>
            </a:r>
            <a:endParaRPr i="0" sz="1750" u="none" cap="none" strike="noStrike"/>
          </a:p>
        </p:txBody>
      </p:sp>
      <p:sp>
        <p:nvSpPr>
          <p:cNvPr id="788" name="Google Shape;788;g39d6414ca10_0_866"/>
          <p:cNvSpPr/>
          <p:nvPr/>
        </p:nvSpPr>
        <p:spPr>
          <a:xfrm>
            <a:off x="590590" y="32289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Steady tempo</a:t>
            </a:r>
            <a:endParaRPr i="0" sz="1750" u="none" cap="none" strike="noStrike"/>
          </a:p>
        </p:txBody>
      </p:sp>
      <p:sp>
        <p:nvSpPr>
          <p:cNvPr id="789" name="Google Shape;789;g39d6414ca10_0_866"/>
          <p:cNvSpPr/>
          <p:nvPr/>
        </p:nvSpPr>
        <p:spPr>
          <a:xfrm>
            <a:off x="590590" y="36711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Lower volume</a:t>
            </a:r>
            <a:endParaRPr i="0" sz="1750" u="none" cap="none" strike="noStrike"/>
          </a:p>
        </p:txBody>
      </p:sp>
      <p:sp>
        <p:nvSpPr>
          <p:cNvPr id="790" name="Google Shape;790;g39d6414ca10_0_866"/>
          <p:cNvSpPr/>
          <p:nvPr/>
        </p:nvSpPr>
        <p:spPr>
          <a:xfrm>
            <a:off x="590590" y="41133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Grounded posture</a:t>
            </a:r>
            <a:endParaRPr i="0" sz="1750" u="none" cap="none" strike="noStrike"/>
          </a:p>
        </p:txBody>
      </p:sp>
      <p:sp>
        <p:nvSpPr>
          <p:cNvPr id="791" name="Google Shape;791;g39d6414ca10_0_866"/>
          <p:cNvSpPr/>
          <p:nvPr/>
        </p:nvSpPr>
        <p:spPr>
          <a:xfrm>
            <a:off x="590590" y="45555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Predictable cadence</a:t>
            </a:r>
            <a:endParaRPr i="0" sz="1750" u="none" cap="none" strike="noStrike"/>
          </a:p>
        </p:txBody>
      </p:sp>
      <p:sp>
        <p:nvSpPr>
          <p:cNvPr id="792" name="Google Shape;792;g39d6414ca10_0_866"/>
          <p:cNvSpPr/>
          <p:nvPr/>
        </p:nvSpPr>
        <p:spPr>
          <a:xfrm>
            <a:off x="7396321" y="1992987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Emotional Regulation</a:t>
            </a:r>
            <a:endParaRPr i="0" sz="3550" u="none" cap="none" strike="noStrike"/>
          </a:p>
        </p:txBody>
      </p:sp>
      <p:sp>
        <p:nvSpPr>
          <p:cNvPr id="793" name="Google Shape;793;g39d6414ca10_0_866"/>
          <p:cNvSpPr/>
          <p:nvPr/>
        </p:nvSpPr>
        <p:spPr>
          <a:xfrm>
            <a:off x="7396321" y="278677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panic cues</a:t>
            </a:r>
            <a:endParaRPr i="0" sz="1750" u="none" cap="none" strike="noStrike"/>
          </a:p>
        </p:txBody>
      </p:sp>
      <p:sp>
        <p:nvSpPr>
          <p:cNvPr id="794" name="Google Shape;794;g39d6414ca10_0_866"/>
          <p:cNvSpPr/>
          <p:nvPr/>
        </p:nvSpPr>
        <p:spPr>
          <a:xfrm>
            <a:off x="7396321" y="322897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Neutral language</a:t>
            </a:r>
            <a:endParaRPr i="0" sz="1750" u="none" cap="none" strike="noStrike"/>
          </a:p>
        </p:txBody>
      </p:sp>
      <p:sp>
        <p:nvSpPr>
          <p:cNvPr id="795" name="Google Shape;795;g39d6414ca10_0_866"/>
          <p:cNvSpPr/>
          <p:nvPr/>
        </p:nvSpPr>
        <p:spPr>
          <a:xfrm>
            <a:off x="7396321" y="367117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Slowing urgency</a:t>
            </a:r>
            <a:endParaRPr i="0" sz="1750" u="none" cap="none" strike="noStrike"/>
          </a:p>
        </p:txBody>
      </p:sp>
      <p:sp>
        <p:nvSpPr>
          <p:cNvPr id="796" name="Google Shape;796;g39d6414ca10_0_866"/>
          <p:cNvSpPr/>
          <p:nvPr/>
        </p:nvSpPr>
        <p:spPr>
          <a:xfrm>
            <a:off x="7396321" y="411337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consistency</a:t>
            </a:r>
            <a:endParaRPr i="0" sz="1750" u="none" cap="none" strike="noStrike"/>
          </a:p>
        </p:txBody>
      </p:sp>
      <p:sp>
        <p:nvSpPr>
          <p:cNvPr id="797" name="Google Shape;797;g39d6414ca10_0_866"/>
          <p:cNvSpPr/>
          <p:nvPr/>
        </p:nvSpPr>
        <p:spPr>
          <a:xfrm>
            <a:off x="7396321" y="455556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Non-reactive stance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9d6414ca10_0_88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04" name="Google Shape;804;g39d6414ca10_0_88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805" name="Google Shape;805;g39d6414ca10_0_8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90" y="1306393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g39d6414ca10_0_885"/>
          <p:cNvSpPr/>
          <p:nvPr/>
        </p:nvSpPr>
        <p:spPr>
          <a:xfrm>
            <a:off x="4022606" y="127805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Decisiveness</a:t>
            </a:r>
            <a:endParaRPr i="0" sz="4450" u="none" cap="none" strike="noStrike"/>
          </a:p>
        </p:txBody>
      </p:sp>
      <p:sp>
        <p:nvSpPr>
          <p:cNvPr id="807" name="Google Shape;807;g39d6414ca10_0_885"/>
          <p:cNvSpPr/>
          <p:nvPr/>
        </p:nvSpPr>
        <p:spPr>
          <a:xfrm>
            <a:off x="4022606" y="221365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Prevents uncertainty from spiraling, ensuring clear path ahead.</a:t>
            </a:r>
            <a:endParaRPr i="0" sz="1750" u="none" cap="none" strike="noStrike"/>
          </a:p>
        </p:txBody>
      </p:sp>
      <p:sp>
        <p:nvSpPr>
          <p:cNvPr id="808" name="Google Shape;808;g39d6414ca10_0_885"/>
          <p:cNvSpPr/>
          <p:nvPr/>
        </p:nvSpPr>
        <p:spPr>
          <a:xfrm>
            <a:off x="4022606" y="26558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Protects momentum, driving projects continually forward.</a:t>
            </a:r>
            <a:endParaRPr i="0" sz="1750" u="none" cap="none" strike="noStrike"/>
          </a:p>
        </p:txBody>
      </p:sp>
      <p:sp>
        <p:nvSpPr>
          <p:cNvPr id="809" name="Google Shape;809;g39d6414ca10_0_885"/>
          <p:cNvSpPr/>
          <p:nvPr/>
        </p:nvSpPr>
        <p:spPr>
          <a:xfrm>
            <a:off x="4022606" y="309804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Demonstrates ownership, fostering strong accountability always.</a:t>
            </a:r>
            <a:endParaRPr i="0" sz="1750" u="none" cap="none" strike="noStrike"/>
          </a:p>
        </p:txBody>
      </p:sp>
      <p:sp>
        <p:nvSpPr>
          <p:cNvPr id="810" name="Google Shape;810;g39d6414ca10_0_885"/>
          <p:cNvSpPr/>
          <p:nvPr/>
        </p:nvSpPr>
        <p:spPr>
          <a:xfrm>
            <a:off x="4022606" y="354024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Keeps response directional, guiding decisions effectively onward.</a:t>
            </a:r>
            <a:endParaRPr i="0" sz="1750" u="none" cap="none" strike="noStrike"/>
          </a:p>
        </p:txBody>
      </p:sp>
      <p:sp>
        <p:nvSpPr>
          <p:cNvPr id="811" name="Google Shape;811;g39d6414ca10_0_885"/>
          <p:cNvSpPr/>
          <p:nvPr/>
        </p:nvSpPr>
        <p:spPr>
          <a:xfrm>
            <a:off x="4022606" y="398244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Instills confidence within the entire team.</a:t>
            </a:r>
            <a:endParaRPr i="0" sz="1750" u="none" cap="none" strike="noStrike"/>
          </a:p>
        </p:txBody>
      </p:sp>
      <p:sp>
        <p:nvSpPr>
          <p:cNvPr id="812" name="Google Shape;812;g39d6414ca10_0_885"/>
          <p:cNvSpPr/>
          <p:nvPr/>
        </p:nvSpPr>
        <p:spPr>
          <a:xfrm>
            <a:off x="4022606" y="442464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Minimizes wasted time and valuable resources.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9d6414ca10_0_89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19" name="Google Shape;819;g39d6414ca10_0_89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0" name="Google Shape;820;g39d6414ca10_0_899"/>
          <p:cNvSpPr/>
          <p:nvPr/>
        </p:nvSpPr>
        <p:spPr>
          <a:xfrm>
            <a:off x="356675" y="714400"/>
            <a:ext cx="8356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5"/>
              <a:buFont typeface="Nunito Sans"/>
              <a:buNone/>
            </a:pPr>
            <a:r>
              <a:rPr i="0" lang="en-US" sz="3835" u="none" cap="none" strike="noStrike">
                <a:solidFill>
                  <a:srgbClr val="D1282E"/>
                </a:solidFill>
              </a:rPr>
              <a:t>DECISIVENESS REFLECTION</a:t>
            </a:r>
            <a:endParaRPr i="0" sz="3835" u="none" cap="none" strike="noStrike"/>
          </a:p>
        </p:txBody>
      </p:sp>
      <p:sp>
        <p:nvSpPr>
          <p:cNvPr id="821" name="Google Shape;821;g39d6414ca10_0_899"/>
          <p:cNvSpPr/>
          <p:nvPr/>
        </p:nvSpPr>
        <p:spPr>
          <a:xfrm>
            <a:off x="356674" y="1813848"/>
            <a:ext cx="3909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059"/>
              <a:buFont typeface="Nunito Sans"/>
              <a:buNone/>
            </a:pPr>
            <a:r>
              <a:rPr i="0" lang="en-US" sz="3059" u="none" cap="none" strike="noStrike">
                <a:solidFill>
                  <a:srgbClr val="D1282E"/>
                </a:solidFill>
              </a:rPr>
              <a:t>Decision Process</a:t>
            </a:r>
            <a:endParaRPr i="0" sz="3059" u="none" cap="none" strike="noStrike"/>
          </a:p>
        </p:txBody>
      </p:sp>
      <p:sp>
        <p:nvSpPr>
          <p:cNvPr id="822" name="Google Shape;822;g39d6414ca10_0_899"/>
          <p:cNvSpPr/>
          <p:nvPr/>
        </p:nvSpPr>
        <p:spPr>
          <a:xfrm>
            <a:off x="356674" y="249793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Fast activation ensures quick initial response</a:t>
            </a:r>
            <a:endParaRPr i="0" sz="1508" u="none" cap="none" strike="noStrike"/>
          </a:p>
        </p:txBody>
      </p:sp>
      <p:sp>
        <p:nvSpPr>
          <p:cNvPr id="823" name="Google Shape;823;g39d6414ca10_0_899"/>
          <p:cNvSpPr/>
          <p:nvPr/>
        </p:nvSpPr>
        <p:spPr>
          <a:xfrm>
            <a:off x="356674" y="287902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No ambiguity clarifies intent immediately</a:t>
            </a:r>
            <a:endParaRPr i="0" sz="1508" u="none" cap="none" strike="noStrike"/>
          </a:p>
        </p:txBody>
      </p:sp>
      <p:sp>
        <p:nvSpPr>
          <p:cNvPr id="824" name="Google Shape;824;g39d6414ca10_0_899"/>
          <p:cNvSpPr/>
          <p:nvPr/>
        </p:nvSpPr>
        <p:spPr>
          <a:xfrm>
            <a:off x="356674" y="326011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Defined outcomes guide every decision swiftly</a:t>
            </a:r>
            <a:endParaRPr i="0" sz="1508" u="none" cap="none" strike="noStrike"/>
          </a:p>
        </p:txBody>
      </p:sp>
      <p:sp>
        <p:nvSpPr>
          <p:cNvPr id="825" name="Google Shape;825;g39d6414ca10_0_899"/>
          <p:cNvSpPr/>
          <p:nvPr/>
        </p:nvSpPr>
        <p:spPr>
          <a:xfrm>
            <a:off x="356674" y="3641201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Short commands boost team responsiveness greatly</a:t>
            </a:r>
            <a:endParaRPr i="0" sz="1508" u="none" cap="none" strike="noStrike"/>
          </a:p>
        </p:txBody>
      </p:sp>
      <p:sp>
        <p:nvSpPr>
          <p:cNvPr id="826" name="Google Shape;826;g39d6414ca10_0_899"/>
          <p:cNvSpPr/>
          <p:nvPr/>
        </p:nvSpPr>
        <p:spPr>
          <a:xfrm>
            <a:off x="356674" y="402228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Closed decisions prevent any second-guessing</a:t>
            </a:r>
            <a:endParaRPr i="0" sz="1508" u="none" cap="none" strike="noStrike"/>
          </a:p>
        </p:txBody>
      </p:sp>
      <p:sp>
        <p:nvSpPr>
          <p:cNvPr id="827" name="Google Shape;827;g39d6414ca10_0_899"/>
          <p:cNvSpPr/>
          <p:nvPr/>
        </p:nvSpPr>
        <p:spPr>
          <a:xfrm>
            <a:off x="356674" y="440337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Proactive engagement reduces potential delays.</a:t>
            </a:r>
            <a:endParaRPr i="0" sz="1508" u="none" cap="none" strike="noStrike"/>
          </a:p>
        </p:txBody>
      </p:sp>
      <p:sp>
        <p:nvSpPr>
          <p:cNvPr id="828" name="Google Shape;828;g39d6414ca10_0_899"/>
          <p:cNvSpPr/>
          <p:nvPr/>
        </p:nvSpPr>
        <p:spPr>
          <a:xfrm>
            <a:off x="356674" y="478446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Clear communication drives efficient execution.</a:t>
            </a:r>
            <a:endParaRPr i="0" sz="1508" u="none" cap="none" strike="noStrike"/>
          </a:p>
        </p:txBody>
      </p:sp>
      <p:sp>
        <p:nvSpPr>
          <p:cNvPr id="829" name="Google Shape;829;g39d6414ca10_0_899"/>
          <p:cNvSpPr/>
          <p:nvPr/>
        </p:nvSpPr>
        <p:spPr>
          <a:xfrm>
            <a:off x="6221868" y="1813848"/>
            <a:ext cx="39096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059"/>
              <a:buFont typeface="Nunito Sans"/>
              <a:buNone/>
            </a:pPr>
            <a:r>
              <a:rPr i="0" lang="en-US" sz="3059" u="none" cap="none" strike="noStrike">
                <a:solidFill>
                  <a:srgbClr val="D1282E"/>
                </a:solidFill>
              </a:rPr>
              <a:t>Authority Display</a:t>
            </a:r>
            <a:endParaRPr i="0" sz="3059" u="none" cap="none" strike="noStrike"/>
          </a:p>
        </p:txBody>
      </p:sp>
      <p:sp>
        <p:nvSpPr>
          <p:cNvPr id="830" name="Google Shape;830;g39d6414ca10_0_899"/>
          <p:cNvSpPr/>
          <p:nvPr/>
        </p:nvSpPr>
        <p:spPr>
          <a:xfrm>
            <a:off x="6221868" y="2497939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Visible authority builds immediate trust quickly</a:t>
            </a:r>
            <a:endParaRPr i="0" sz="1508" u="none" cap="none" strike="noStrike"/>
          </a:p>
        </p:txBody>
      </p:sp>
      <p:sp>
        <p:nvSpPr>
          <p:cNvPr id="831" name="Google Shape;831;g39d6414ca10_0_899"/>
          <p:cNvSpPr/>
          <p:nvPr/>
        </p:nvSpPr>
        <p:spPr>
          <a:xfrm>
            <a:off x="6221868" y="2879026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Confident framing establishes clear direction strongly</a:t>
            </a:r>
            <a:endParaRPr i="0" sz="1508" u="none" cap="none" strike="noStrike"/>
          </a:p>
        </p:txBody>
      </p:sp>
      <p:sp>
        <p:nvSpPr>
          <p:cNvPr id="832" name="Google Shape;832;g39d6414ca10_0_899"/>
          <p:cNvSpPr/>
          <p:nvPr/>
        </p:nvSpPr>
        <p:spPr>
          <a:xfrm>
            <a:off x="6221868" y="3260114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No waiting posture indicates readiness always</a:t>
            </a:r>
            <a:endParaRPr i="0" sz="1508" u="none" cap="none" strike="noStrike"/>
          </a:p>
        </p:txBody>
      </p:sp>
      <p:sp>
        <p:nvSpPr>
          <p:cNvPr id="833" name="Google Shape;833;g39d6414ca10_0_899"/>
          <p:cNvSpPr/>
          <p:nvPr/>
        </p:nvSpPr>
        <p:spPr>
          <a:xfrm>
            <a:off x="6221868" y="3641201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Minimal debate streamlines all decision-making</a:t>
            </a:r>
            <a:endParaRPr i="0" sz="1508" u="none" cap="none" strike="noStrike"/>
          </a:p>
        </p:txBody>
      </p:sp>
      <p:sp>
        <p:nvSpPr>
          <p:cNvPr id="834" name="Google Shape;834;g39d6414ca10_0_899"/>
          <p:cNvSpPr/>
          <p:nvPr/>
        </p:nvSpPr>
        <p:spPr>
          <a:xfrm>
            <a:off x="6221868" y="4022289"/>
            <a:ext cx="5381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Momentum maintained drives continuous progress forward</a:t>
            </a:r>
            <a:endParaRPr i="0" sz="1508" u="none" cap="none" strike="noStrike"/>
          </a:p>
        </p:txBody>
      </p:sp>
      <p:sp>
        <p:nvSpPr>
          <p:cNvPr id="835" name="Google Shape;835;g39d6414ca10_0_899"/>
          <p:cNvSpPr/>
          <p:nvPr/>
        </p:nvSpPr>
        <p:spPr>
          <a:xfrm>
            <a:off x="6221868" y="4716127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Decisive actions inspire team confidence.</a:t>
            </a:r>
            <a:endParaRPr i="0" sz="1508" u="none" cap="none" strike="noStrike"/>
          </a:p>
        </p:txBody>
      </p:sp>
      <p:sp>
        <p:nvSpPr>
          <p:cNvPr id="836" name="Google Shape;836;g39d6414ca10_0_899"/>
          <p:cNvSpPr/>
          <p:nvPr/>
        </p:nvSpPr>
        <p:spPr>
          <a:xfrm>
            <a:off x="6221868" y="5097215"/>
            <a:ext cx="5381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511" lvl="0" marL="29551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8"/>
              <a:buChar char="•"/>
            </a:pPr>
            <a:r>
              <a:rPr i="0" lang="en-US" sz="1508" u="none" cap="none" strike="noStrike">
                <a:solidFill>
                  <a:srgbClr val="002060"/>
                </a:solidFill>
              </a:rPr>
              <a:t>Strong leadership ensures consistent progress.</a:t>
            </a:r>
            <a:endParaRPr i="0" sz="1508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9d6414ca10_0_9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43" name="Google Shape;843;g39d6414ca10_0_9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4" name="Google Shape;844;g39d6414ca10_0_922"/>
          <p:cNvSpPr/>
          <p:nvPr/>
        </p:nvSpPr>
        <p:spPr>
          <a:xfrm>
            <a:off x="720406" y="101675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Adaptability</a:t>
            </a:r>
            <a:endParaRPr i="0" sz="4450" u="none" cap="none" strike="noStrike"/>
          </a:p>
        </p:txBody>
      </p:sp>
      <p:sp>
        <p:nvSpPr>
          <p:cNvPr id="845" name="Google Shape;845;g39d6414ca10_0_922"/>
          <p:cNvSpPr/>
          <p:nvPr/>
        </p:nvSpPr>
        <p:spPr>
          <a:xfrm>
            <a:off x="720406" y="1952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conditions can evolve rapidly with absolutely no prior warning.</a:t>
            </a:r>
            <a:endParaRPr i="0" sz="1750" u="none" cap="none" strike="noStrike"/>
          </a:p>
        </p:txBody>
      </p:sp>
      <p:sp>
        <p:nvSpPr>
          <p:cNvPr id="846" name="Google Shape;846;g39d6414ca10_0_922"/>
          <p:cNvSpPr/>
          <p:nvPr/>
        </p:nvSpPr>
        <p:spPr>
          <a:xfrm>
            <a:off x="720406" y="2394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shift their posture strategically without losing vital stability.</a:t>
            </a:r>
            <a:endParaRPr i="0" sz="1750" u="none" cap="none" strike="noStrike"/>
          </a:p>
        </p:txBody>
      </p:sp>
      <p:sp>
        <p:nvSpPr>
          <p:cNvPr id="847" name="Google Shape;847;g39d6414ca10_0_922"/>
          <p:cNvSpPr/>
          <p:nvPr/>
        </p:nvSpPr>
        <p:spPr>
          <a:xfrm>
            <a:off x="720406" y="2836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consistently maintains leadership credibility, even during challenges.</a:t>
            </a:r>
            <a:endParaRPr i="0" sz="1750" u="none" cap="none" strike="noStrike"/>
          </a:p>
        </p:txBody>
      </p:sp>
      <p:sp>
        <p:nvSpPr>
          <p:cNvPr id="848" name="Google Shape;848;g39d6414ca10_0_922"/>
          <p:cNvSpPr/>
          <p:nvPr/>
        </p:nvSpPr>
        <p:spPr>
          <a:xfrm>
            <a:off x="720406" y="3278942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Flexibility prevents escalation effectively from freezing important organizational progress.</a:t>
            </a:r>
            <a:endParaRPr i="0" sz="1750" u="none" cap="none" strike="noStrike"/>
          </a:p>
        </p:txBody>
      </p:sp>
      <p:sp>
        <p:nvSpPr>
          <p:cNvPr id="849" name="Google Shape;849;g39d6414ca10_0_922"/>
          <p:cNvSpPr/>
          <p:nvPr/>
        </p:nvSpPr>
        <p:spPr>
          <a:xfrm>
            <a:off x="755181" y="3791917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Embracing change allows organizations to navigate unforeseen obstacles successfully.</a:t>
            </a:r>
            <a:endParaRPr i="0" sz="1750" u="none" cap="none" strike="noStrike"/>
          </a:p>
        </p:txBody>
      </p:sp>
      <p:sp>
        <p:nvSpPr>
          <p:cNvPr id="850" name="Google Shape;850;g39d6414ca10_0_922"/>
          <p:cNvSpPr/>
          <p:nvPr/>
        </p:nvSpPr>
        <p:spPr>
          <a:xfrm>
            <a:off x="755181" y="42922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Proactive adjustments minimize potential risks and foster sustained growth.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9d6414ca10_0_9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57" name="Google Shape;857;g39d6414ca10_0_9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g39d6414ca10_0_935"/>
          <p:cNvSpPr/>
          <p:nvPr/>
        </p:nvSpPr>
        <p:spPr>
          <a:xfrm>
            <a:off x="336602" y="700000"/>
            <a:ext cx="8577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859" name="Google Shape;859;g39d6414ca10_0_935"/>
          <p:cNvSpPr/>
          <p:nvPr/>
        </p:nvSpPr>
        <p:spPr>
          <a:xfrm>
            <a:off x="336590" y="163560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determine perceived leadership strength in times of crisis.</a:t>
            </a:r>
            <a:endParaRPr i="0" sz="1750" u="none" cap="none" strike="noStrike"/>
          </a:p>
        </p:txBody>
      </p:sp>
      <p:sp>
        <p:nvSpPr>
          <p:cNvPr id="860" name="Google Shape;860;g39d6414ca10_0_935"/>
          <p:cNvSpPr/>
          <p:nvPr/>
        </p:nvSpPr>
        <p:spPr>
          <a:xfrm>
            <a:off x="336590" y="20777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uncertainty and fosters confident decision-making.</a:t>
            </a:r>
            <a:endParaRPr i="0" sz="1750" u="none" cap="none" strike="noStrike"/>
          </a:p>
        </p:txBody>
      </p:sp>
      <p:sp>
        <p:nvSpPr>
          <p:cNvPr id="861" name="Google Shape;861;g39d6414ca10_0_935"/>
          <p:cNvSpPr/>
          <p:nvPr/>
        </p:nvSpPr>
        <p:spPr>
          <a:xfrm>
            <a:off x="336590" y="25199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Calmness prevents escalation and maintains rational thought.</a:t>
            </a:r>
            <a:endParaRPr i="0" sz="1750" u="none" cap="none" strike="noStrike"/>
          </a:p>
        </p:txBody>
      </p:sp>
      <p:sp>
        <p:nvSpPr>
          <p:cNvPr id="862" name="Google Shape;862;g39d6414ca10_0_935"/>
          <p:cNvSpPr/>
          <p:nvPr/>
        </p:nvSpPr>
        <p:spPr>
          <a:xfrm>
            <a:off x="336590" y="29621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Decisiveness restores direction and inspires renewed progress.</a:t>
            </a:r>
            <a:endParaRPr i="0" sz="1750" u="none" cap="none" strike="noStrike"/>
          </a:p>
        </p:txBody>
      </p:sp>
      <p:sp>
        <p:nvSpPr>
          <p:cNvPr id="863" name="Google Shape;863;g39d6414ca10_0_935"/>
          <p:cNvSpPr/>
          <p:nvPr/>
        </p:nvSpPr>
        <p:spPr>
          <a:xfrm>
            <a:off x="336590" y="34043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sustains momentum through evolving complex challenges.</a:t>
            </a:r>
            <a:endParaRPr i="0" sz="1750" u="none" cap="none" strike="noStrike"/>
          </a:p>
        </p:txBody>
      </p:sp>
      <p:sp>
        <p:nvSpPr>
          <p:cNvPr id="864" name="Google Shape;864;g39d6414ca10_0_935"/>
          <p:cNvSpPr/>
          <p:nvPr/>
        </p:nvSpPr>
        <p:spPr>
          <a:xfrm>
            <a:off x="336590" y="3846592"/>
            <a:ext cx="9643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shapes trust more than messaging during challenging unpredictable situations.</a:t>
            </a:r>
            <a:endParaRPr i="0" sz="1750" u="none" cap="none" strike="noStrike"/>
          </a:p>
        </p:txBody>
      </p:sp>
      <p:sp>
        <p:nvSpPr>
          <p:cNvPr id="865" name="Google Shape;865;g39d6414ca10_0_935"/>
          <p:cNvSpPr/>
          <p:nvPr/>
        </p:nvSpPr>
        <p:spPr>
          <a:xfrm>
            <a:off x="336590" y="4350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These traits are stabilization tools, not personality preferences for effective leadership.</a:t>
            </a:r>
            <a:endParaRPr i="0" sz="1750" u="none" cap="none" strike="noStrike"/>
          </a:p>
        </p:txBody>
      </p:sp>
      <p:sp>
        <p:nvSpPr>
          <p:cNvPr id="866" name="Google Shape;866;g39d6414ca10_0_935"/>
          <p:cNvSpPr/>
          <p:nvPr/>
        </p:nvSpPr>
        <p:spPr>
          <a:xfrm>
            <a:off x="336590" y="4792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Empathy builds connection and understanding during difficult times.</a:t>
            </a:r>
            <a:endParaRPr i="0" sz="1750" u="none" cap="none" strike="noStrike"/>
          </a:p>
        </p:txBody>
      </p:sp>
      <p:sp>
        <p:nvSpPr>
          <p:cNvPr id="867" name="Google Shape;867;g39d6414ca10_0_935"/>
          <p:cNvSpPr/>
          <p:nvPr/>
        </p:nvSpPr>
        <p:spPr>
          <a:xfrm>
            <a:off x="336590" y="52351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Resilience enables recovery and continued forward movement.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8de0571ff3_0_14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74" name="Google Shape;874;g38de0571ff3_0_14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38de0571ff3_0_14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9d62ae3b7c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82" name="Google Shape;882;g39d62ae3b7c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39d62ae3b7c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9d6414ca10_0_11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90" name="Google Shape;890;g39d6414ca10_0_11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1" name="Google Shape;891;g39d6414ca10_0_1102"/>
          <p:cNvSpPr/>
          <p:nvPr/>
        </p:nvSpPr>
        <p:spPr>
          <a:xfrm>
            <a:off x="542975" y="344550"/>
            <a:ext cx="95052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746"/>
              <a:buFont typeface="Nunito Sans"/>
              <a:buNone/>
            </a:pPr>
            <a:r>
              <a:rPr i="0" lang="en-US" sz="4745" u="none" cap="none" strike="noStrike">
                <a:solidFill>
                  <a:srgbClr val="D1282E"/>
                </a:solidFill>
              </a:rPr>
              <a:t>Crisis Leadership: Recap &amp; Review</a:t>
            </a:r>
            <a:endParaRPr i="0" sz="4745" u="none" cap="none" strike="noStrike"/>
          </a:p>
        </p:txBody>
      </p:sp>
      <p:sp>
        <p:nvSpPr>
          <p:cNvPr id="892" name="Google Shape;892;g39d6414ca10_0_1102"/>
          <p:cNvSpPr/>
          <p:nvPr/>
        </p:nvSpPr>
        <p:spPr>
          <a:xfrm>
            <a:off x="542975" y="1694017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i="0" lang="en-US" sz="1355" u="none" cap="none" strike="noStrike">
                <a:solidFill>
                  <a:srgbClr val="002060"/>
                </a:solidFill>
              </a:rPr>
              <a:t>Psychology, Traits, and Stabilization Through Presence</a:t>
            </a:r>
            <a:endParaRPr i="0" sz="1355" u="none" cap="none" strike="noStrike"/>
          </a:p>
        </p:txBody>
      </p:sp>
      <p:sp>
        <p:nvSpPr>
          <p:cNvPr id="893" name="Google Shape;893;g39d6414ca10_0_1102"/>
          <p:cNvSpPr/>
          <p:nvPr/>
        </p:nvSpPr>
        <p:spPr>
          <a:xfrm>
            <a:off x="542975" y="2150587"/>
            <a:ext cx="4287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754"/>
              <a:buFont typeface="Nunito Sans"/>
              <a:buNone/>
            </a:pPr>
            <a:r>
              <a:rPr i="0" lang="en-US" sz="2754" u="none" cap="none" strike="noStrike">
                <a:solidFill>
                  <a:srgbClr val="D1282E"/>
                </a:solidFill>
              </a:rPr>
              <a:t>Crisis Leadership Overview</a:t>
            </a:r>
            <a:endParaRPr i="0" sz="2754" u="none" cap="none" strike="noStrike"/>
          </a:p>
        </p:txBody>
      </p:sp>
      <p:sp>
        <p:nvSpPr>
          <p:cNvPr id="894" name="Google Shape;894;g39d6414ca10_0_1102"/>
          <p:cNvSpPr/>
          <p:nvPr/>
        </p:nvSpPr>
        <p:spPr>
          <a:xfrm>
            <a:off x="542975" y="2765164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Crisis shifts leadership from optimization to stabilization</a:t>
            </a:r>
            <a:endParaRPr i="0" sz="1355" u="none" cap="none" strike="noStrike"/>
          </a:p>
        </p:txBody>
      </p:sp>
      <p:sp>
        <p:nvSpPr>
          <p:cNvPr id="895" name="Google Shape;895;g39d6414ca10_0_1102"/>
          <p:cNvSpPr/>
          <p:nvPr/>
        </p:nvSpPr>
        <p:spPr>
          <a:xfrm>
            <a:off x="542975" y="3107618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Presence and posture become signals of control</a:t>
            </a:r>
            <a:endParaRPr i="0" sz="1355" u="none" cap="none" strike="noStrike"/>
          </a:p>
        </p:txBody>
      </p:sp>
      <p:sp>
        <p:nvSpPr>
          <p:cNvPr id="896" name="Google Shape;896;g39d6414ca10_0_1102"/>
          <p:cNvSpPr/>
          <p:nvPr/>
        </p:nvSpPr>
        <p:spPr>
          <a:xfrm>
            <a:off x="542975" y="3450070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Clarity matters more than technical precision</a:t>
            </a:r>
            <a:endParaRPr i="0" sz="1355" u="none" cap="none" strike="noStrike"/>
          </a:p>
        </p:txBody>
      </p:sp>
      <p:sp>
        <p:nvSpPr>
          <p:cNvPr id="897" name="Google Shape;897;g39d6414ca10_0_1102"/>
          <p:cNvSpPr/>
          <p:nvPr/>
        </p:nvSpPr>
        <p:spPr>
          <a:xfrm>
            <a:off x="542975" y="3792522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Calm is interpreted as capability</a:t>
            </a:r>
            <a:endParaRPr i="0" sz="1355" u="none" cap="none" strike="noStrike"/>
          </a:p>
        </p:txBody>
      </p:sp>
      <p:sp>
        <p:nvSpPr>
          <p:cNvPr id="898" name="Google Shape;898;g39d6414ca10_0_1102"/>
          <p:cNvSpPr/>
          <p:nvPr/>
        </p:nvSpPr>
        <p:spPr>
          <a:xfrm>
            <a:off x="542975" y="4134974"/>
            <a:ext cx="768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0589" lvl="0" marL="290589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Char char="•"/>
            </a:pPr>
            <a:r>
              <a:rPr i="0" lang="en-US" sz="1355" u="none" cap="none" strike="noStrike">
                <a:solidFill>
                  <a:srgbClr val="002060"/>
                </a:solidFill>
              </a:rPr>
              <a:t>The leader becomes the emotional "anchor" under stress</a:t>
            </a:r>
            <a:endParaRPr i="0" sz="1355" u="none" cap="none" strike="noStrike"/>
          </a:p>
        </p:txBody>
      </p:sp>
      <p:sp>
        <p:nvSpPr>
          <p:cNvPr id="899" name="Google Shape;899;g39d6414ca10_0_1102"/>
          <p:cNvSpPr/>
          <p:nvPr/>
        </p:nvSpPr>
        <p:spPr>
          <a:xfrm>
            <a:off x="542975" y="4954340"/>
            <a:ext cx="7689900" cy="10275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77475" lIns="77475" spcFirstLastPara="1" rIns="77475" wrap="square" tIns="77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0" name="Google Shape;900;g39d6414ca10_0_1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40" y="5220311"/>
            <a:ext cx="219456" cy="17556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39d6414ca10_0_1102"/>
          <p:cNvSpPr/>
          <p:nvPr/>
        </p:nvSpPr>
        <p:spPr>
          <a:xfrm>
            <a:off x="1113561" y="5173796"/>
            <a:ext cx="6943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6"/>
              <a:buFont typeface="Inter"/>
              <a:buNone/>
            </a:pPr>
            <a:r>
              <a:rPr b="1" i="0" lang="en-US" sz="1355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355" u="none" cap="none" strike="noStrike">
                <a:solidFill>
                  <a:srgbClr val="000000"/>
                </a:solidFill>
              </a:rPr>
              <a:t> "Crisis leadership protects psychological stability so governance can operate effectively."</a:t>
            </a:r>
            <a:endParaRPr i="0" sz="1355" u="none" cap="none" strike="noStrike"/>
          </a:p>
        </p:txBody>
      </p:sp>
      <p:pic>
        <p:nvPicPr>
          <p:cNvPr descr="preencoded.png" id="902" name="Google Shape;902;g39d6414ca10_0_1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9177" y="1424973"/>
            <a:ext cx="3050793" cy="3050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9d6414ca10_0_11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9" name="Google Shape;909;g39d6414ca10_0_11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0" name="Google Shape;910;g39d6414ca10_0_1120"/>
          <p:cNvSpPr/>
          <p:nvPr/>
        </p:nvSpPr>
        <p:spPr>
          <a:xfrm>
            <a:off x="463590" y="55010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Psychology of Crisis</a:t>
            </a:r>
            <a:endParaRPr i="0" sz="4450" u="none" cap="none" strike="noStrike"/>
          </a:p>
        </p:txBody>
      </p:sp>
      <p:sp>
        <p:nvSpPr>
          <p:cNvPr id="911" name="Google Shape;911;g39d6414ca10_0_1120"/>
          <p:cNvSpPr/>
          <p:nvPr/>
        </p:nvSpPr>
        <p:spPr>
          <a:xfrm>
            <a:off x="463590" y="17125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pushes people into survival mode</a:t>
            </a:r>
            <a:endParaRPr i="0" sz="1750" u="none" cap="none" strike="noStrike"/>
          </a:p>
        </p:txBody>
      </p:sp>
      <p:sp>
        <p:nvSpPr>
          <p:cNvPr id="912" name="Google Shape;912;g39d6414ca10_0_1120"/>
          <p:cNvSpPr/>
          <p:nvPr/>
        </p:nvSpPr>
        <p:spPr>
          <a:xfrm>
            <a:off x="463590" y="21547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 comes before logic when threat is perceived</a:t>
            </a:r>
            <a:endParaRPr i="0" sz="1750" u="none" cap="none" strike="noStrike"/>
          </a:p>
        </p:txBody>
      </p:sp>
      <p:sp>
        <p:nvSpPr>
          <p:cNvPr id="913" name="Google Shape;913;g39d6414ca10_0_1120"/>
          <p:cNvSpPr/>
          <p:nvPr/>
        </p:nvSpPr>
        <p:spPr>
          <a:xfrm>
            <a:off x="463590" y="25969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and uncertainty shrink cognitive range</a:t>
            </a:r>
            <a:endParaRPr i="0" sz="1750" u="none" cap="none" strike="noStrike"/>
          </a:p>
        </p:txBody>
      </p:sp>
      <p:sp>
        <p:nvSpPr>
          <p:cNvPr id="914" name="Google Shape;914;g39d6414ca10_0_1120"/>
          <p:cNvSpPr/>
          <p:nvPr/>
        </p:nvSpPr>
        <p:spPr>
          <a:xfrm>
            <a:off x="463590" y="30391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compression increases reactive decisions</a:t>
            </a:r>
            <a:endParaRPr i="0" sz="1750" u="none" cap="none" strike="noStrike"/>
          </a:p>
        </p:txBody>
      </p:sp>
      <p:sp>
        <p:nvSpPr>
          <p:cNvPr id="915" name="Google Shape;915;g39d6414ca10_0_1120"/>
          <p:cNvSpPr/>
          <p:nvPr/>
        </p:nvSpPr>
        <p:spPr>
          <a:xfrm>
            <a:off x="463590" y="34813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of the mind comes before stabilization of the system</a:t>
            </a:r>
            <a:endParaRPr i="0" sz="1750" u="none" cap="none" strike="noStrike"/>
          </a:p>
        </p:txBody>
      </p:sp>
      <p:sp>
        <p:nvSpPr>
          <p:cNvPr id="916" name="Google Shape;916;g39d6414ca10_0_1120"/>
          <p:cNvSpPr/>
          <p:nvPr/>
        </p:nvSpPr>
        <p:spPr>
          <a:xfrm>
            <a:off x="463598" y="4099350"/>
            <a:ext cx="104523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7" name="Google Shape;917;g39d6414ca10_0_1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04" y="44434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39d6414ca10_0_1120"/>
          <p:cNvSpPr/>
          <p:nvPr/>
        </p:nvSpPr>
        <p:spPr>
          <a:xfrm>
            <a:off x="1200706" y="4382849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"Before strategy works, the mind must be stabilized."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d6414ca10_0_4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18" name="Google Shape;218;g39d6414ca10_0_4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g39d6414ca10_0_48"/>
          <p:cNvSpPr/>
          <p:nvPr/>
        </p:nvSpPr>
        <p:spPr>
          <a:xfrm>
            <a:off x="615990" y="730925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Emotional Regulation as Leadership Output</a:t>
            </a:r>
            <a:endParaRPr i="0" sz="4450" u="none" cap="none" strike="noStrike"/>
          </a:p>
        </p:txBody>
      </p:sp>
      <p:sp>
        <p:nvSpPr>
          <p:cNvPr id="220" name="Google Shape;220;g39d6414ca10_0_48"/>
          <p:cNvSpPr/>
          <p:nvPr/>
        </p:nvSpPr>
        <p:spPr>
          <a:xfrm>
            <a:off x="615990" y="23752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People copy the leader's emotional tone</a:t>
            </a:r>
            <a:endParaRPr i="0" sz="1750" u="none" cap="none" strike="noStrike"/>
          </a:p>
        </p:txBody>
      </p:sp>
      <p:sp>
        <p:nvSpPr>
          <p:cNvPr id="221" name="Google Shape;221;g39d6414ca10_0_48"/>
          <p:cNvSpPr/>
          <p:nvPr/>
        </p:nvSpPr>
        <p:spPr>
          <a:xfrm>
            <a:off x="615990" y="28174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is interpreted as control</a:t>
            </a:r>
            <a:endParaRPr i="0" sz="1750" u="none" cap="none" strike="noStrike"/>
          </a:p>
        </p:txBody>
      </p:sp>
      <p:sp>
        <p:nvSpPr>
          <p:cNvPr id="222" name="Google Shape;222;g39d6414ca10_0_48"/>
          <p:cNvSpPr/>
          <p:nvPr/>
        </p:nvSpPr>
        <p:spPr>
          <a:xfrm>
            <a:off x="615990" y="32596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Panic is interpreted as incompetence</a:t>
            </a:r>
            <a:endParaRPr i="0" sz="1750" u="none" cap="none" strike="noStrike"/>
          </a:p>
        </p:txBody>
      </p:sp>
      <p:sp>
        <p:nvSpPr>
          <p:cNvPr id="223" name="Google Shape;223;g39d6414ca10_0_48"/>
          <p:cNvSpPr/>
          <p:nvPr/>
        </p:nvSpPr>
        <p:spPr>
          <a:xfrm>
            <a:off x="615990" y="370189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Regulation precedes clarity</a:t>
            </a:r>
            <a:endParaRPr i="0" sz="1750" u="none" cap="none" strike="noStrike"/>
          </a:p>
        </p:txBody>
      </p:sp>
      <p:pic>
        <p:nvPicPr>
          <p:cNvPr descr="preencoded.png" id="224" name="Google Shape;224;g39d6414ca10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0527" y="2288973"/>
            <a:ext cx="3816325" cy="38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d6414ca10_0_11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5" name="Google Shape;925;g39d6414ca10_0_11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6" name="Google Shape;926;g39d6414ca10_0_1135"/>
          <p:cNvSpPr/>
          <p:nvPr/>
        </p:nvSpPr>
        <p:spPr>
          <a:xfrm>
            <a:off x="425501" y="896975"/>
            <a:ext cx="925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Traits of Effective Crisis Leaders</a:t>
            </a:r>
            <a:endParaRPr i="0" sz="4450" u="none" cap="none" strike="noStrike"/>
          </a:p>
        </p:txBody>
      </p:sp>
      <p:sp>
        <p:nvSpPr>
          <p:cNvPr id="927" name="Google Shape;927;g39d6414ca10_0_1135"/>
          <p:cNvSpPr/>
          <p:nvPr/>
        </p:nvSpPr>
        <p:spPr>
          <a:xfrm>
            <a:off x="425490" y="205939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reduces overwhelm and creates direction</a:t>
            </a:r>
            <a:endParaRPr i="0" sz="1750" u="none" cap="none" strike="noStrike"/>
          </a:p>
        </p:txBody>
      </p:sp>
      <p:sp>
        <p:nvSpPr>
          <p:cNvPr id="928" name="Google Shape;928;g39d6414ca10_0_1135"/>
          <p:cNvSpPr/>
          <p:nvPr/>
        </p:nvSpPr>
        <p:spPr>
          <a:xfrm>
            <a:off x="425490" y="250158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Calm preserves psychological safety</a:t>
            </a:r>
            <a:endParaRPr i="0" sz="1750" u="none" cap="none" strike="noStrike"/>
          </a:p>
        </p:txBody>
      </p:sp>
      <p:sp>
        <p:nvSpPr>
          <p:cNvPr id="929" name="Google Shape;929;g39d6414ca10_0_1135"/>
          <p:cNvSpPr/>
          <p:nvPr/>
        </p:nvSpPr>
        <p:spPr>
          <a:xfrm>
            <a:off x="425490" y="294378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Decisiveness prevents drift and hesitation</a:t>
            </a:r>
            <a:endParaRPr i="0" sz="1750" u="none" cap="none" strike="noStrike"/>
          </a:p>
        </p:txBody>
      </p:sp>
      <p:sp>
        <p:nvSpPr>
          <p:cNvPr id="930" name="Google Shape;930;g39d6414ca10_0_1135"/>
          <p:cNvSpPr/>
          <p:nvPr/>
        </p:nvSpPr>
        <p:spPr>
          <a:xfrm>
            <a:off x="425490" y="338598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Adaptability sustains control as conditions evolve</a:t>
            </a:r>
            <a:endParaRPr i="0" sz="1750" u="none" cap="none" strike="noStrike"/>
          </a:p>
        </p:txBody>
      </p:sp>
      <p:sp>
        <p:nvSpPr>
          <p:cNvPr id="931" name="Google Shape;931;g39d6414ca10_0_1135"/>
          <p:cNvSpPr/>
          <p:nvPr/>
        </p:nvSpPr>
        <p:spPr>
          <a:xfrm>
            <a:off x="425490" y="382818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Traits are leadership tools, not personality preferences</a:t>
            </a:r>
            <a:endParaRPr i="0" sz="1750" u="none" cap="none" strike="noStrike"/>
          </a:p>
        </p:txBody>
      </p:sp>
      <p:sp>
        <p:nvSpPr>
          <p:cNvPr id="932" name="Google Shape;932;g39d6414ca10_0_1135"/>
          <p:cNvSpPr/>
          <p:nvPr/>
        </p:nvSpPr>
        <p:spPr>
          <a:xfrm>
            <a:off x="425498" y="4446225"/>
            <a:ext cx="105918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3" name="Google Shape;933;g39d6414ca10_0_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304" y="4790327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39d6414ca10_0_1135"/>
          <p:cNvSpPr/>
          <p:nvPr/>
        </p:nvSpPr>
        <p:spPr>
          <a:xfrm>
            <a:off x="1162606" y="4729724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"Traits hold confidence in place when plans have not yet taken hold."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9d6414ca10_0_11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41" name="Google Shape;941;g39d6414ca10_0_11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2" name="Google Shape;942;g39d6414ca10_0_1150"/>
          <p:cNvSpPr/>
          <p:nvPr/>
        </p:nvSpPr>
        <p:spPr>
          <a:xfrm>
            <a:off x="336590" y="672306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Behaviors in Practice</a:t>
            </a:r>
            <a:endParaRPr i="0" sz="4450" u="none" cap="none" strike="noStrike"/>
          </a:p>
        </p:txBody>
      </p:sp>
      <p:sp>
        <p:nvSpPr>
          <p:cNvPr id="943" name="Google Shape;943;g39d6414ca10_0_1150"/>
          <p:cNvSpPr/>
          <p:nvPr/>
        </p:nvSpPr>
        <p:spPr>
          <a:xfrm>
            <a:off x="336590" y="231667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Posture and tone shape collective emotion</a:t>
            </a:r>
            <a:endParaRPr i="0" sz="1750" u="none" cap="none" strike="noStrike"/>
          </a:p>
        </p:txBody>
      </p:sp>
      <p:sp>
        <p:nvSpPr>
          <p:cNvPr id="944" name="Google Shape;944;g39d6414ca10_0_1150"/>
          <p:cNvSpPr/>
          <p:nvPr/>
        </p:nvSpPr>
        <p:spPr>
          <a:xfrm>
            <a:off x="336590" y="275887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must be direct and stabilizing</a:t>
            </a:r>
            <a:endParaRPr i="0" sz="1750" u="none" cap="none" strike="noStrike"/>
          </a:p>
        </p:txBody>
      </p:sp>
      <p:sp>
        <p:nvSpPr>
          <p:cNvPr id="945" name="Google Shape;945;g39d6414ca10_0_1150"/>
          <p:cNvSpPr/>
          <p:nvPr/>
        </p:nvSpPr>
        <p:spPr>
          <a:xfrm>
            <a:off x="336590" y="320107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must be visible and firm</a:t>
            </a:r>
            <a:endParaRPr i="0" sz="1750" u="none" cap="none" strike="noStrike"/>
          </a:p>
        </p:txBody>
      </p:sp>
      <p:sp>
        <p:nvSpPr>
          <p:cNvPr id="946" name="Google Shape;946;g39d6414ca10_0_1150"/>
          <p:cNvSpPr/>
          <p:nvPr/>
        </p:nvSpPr>
        <p:spPr>
          <a:xfrm>
            <a:off x="336590" y="364327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containment precedes guidance</a:t>
            </a:r>
            <a:endParaRPr i="0" sz="1750" u="none" cap="none" strike="noStrike"/>
          </a:p>
        </p:txBody>
      </p:sp>
      <p:sp>
        <p:nvSpPr>
          <p:cNvPr id="947" name="Google Shape;947;g39d6414ca10_0_1150"/>
          <p:cNvSpPr/>
          <p:nvPr/>
        </p:nvSpPr>
        <p:spPr>
          <a:xfrm>
            <a:off x="336590" y="408547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Presence is interpreted as competence</a:t>
            </a:r>
            <a:endParaRPr i="0" sz="1750" u="none" cap="none" strike="noStrike"/>
          </a:p>
        </p:txBody>
      </p:sp>
      <p:sp>
        <p:nvSpPr>
          <p:cNvPr id="948" name="Google Shape;948;g39d6414ca10_0_1150"/>
          <p:cNvSpPr/>
          <p:nvPr/>
        </p:nvSpPr>
        <p:spPr>
          <a:xfrm>
            <a:off x="336590" y="470352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9" name="Google Shape;949;g39d6414ca10_0_1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404" y="50476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39d6414ca10_0_1150"/>
          <p:cNvSpPr/>
          <p:nvPr/>
        </p:nvSpPr>
        <p:spPr>
          <a:xfrm>
            <a:off x="1073706" y="498701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"Leadership becomes operational when emotional stability is restored."</a:t>
            </a:r>
            <a:endParaRPr i="0" sz="1750" u="none" cap="none" strike="noStrike"/>
          </a:p>
        </p:txBody>
      </p:sp>
      <p:pic>
        <p:nvPicPr>
          <p:cNvPr descr="preencoded.png" id="951" name="Google Shape;951;g39d6414ca10_0_1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174" y="1486451"/>
            <a:ext cx="2907825" cy="29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d6414ca10_0_116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58" name="Google Shape;958;g39d6414ca10_0_116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9" name="Google Shape;959;g39d6414ca10_0_1166"/>
          <p:cNvSpPr/>
          <p:nvPr/>
        </p:nvSpPr>
        <p:spPr>
          <a:xfrm>
            <a:off x="450890" y="532606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Lab Application: Decision-Making Under Pressure</a:t>
            </a:r>
            <a:endParaRPr i="0" sz="4450" u="none" cap="none" strike="noStrike"/>
          </a:p>
        </p:txBody>
      </p:sp>
      <p:sp>
        <p:nvSpPr>
          <p:cNvPr id="960" name="Google Shape;960;g39d6414ca10_0_1166"/>
          <p:cNvSpPr/>
          <p:nvPr/>
        </p:nvSpPr>
        <p:spPr>
          <a:xfrm>
            <a:off x="450890" y="217697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lab simulates time-compressed decision cycles</a:t>
            </a:r>
            <a:endParaRPr i="0" sz="1750" u="none" cap="none" strike="noStrike"/>
          </a:p>
        </p:txBody>
      </p:sp>
      <p:sp>
        <p:nvSpPr>
          <p:cNvPr id="961" name="Google Shape;961;g39d6414ca10_0_1166"/>
          <p:cNvSpPr/>
          <p:nvPr/>
        </p:nvSpPr>
        <p:spPr>
          <a:xfrm>
            <a:off x="450890" y="261917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Stress testing posture precedes testing plans</a:t>
            </a:r>
            <a:endParaRPr i="0" sz="1750" u="none" cap="none" strike="noStrike"/>
          </a:p>
        </p:txBody>
      </p:sp>
      <p:sp>
        <p:nvSpPr>
          <p:cNvPr id="962" name="Google Shape;962;g39d6414ca10_0_1166"/>
          <p:cNvSpPr/>
          <p:nvPr/>
        </p:nvSpPr>
        <p:spPr>
          <a:xfrm>
            <a:off x="450890" y="306137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stabilize tone before directing action</a:t>
            </a:r>
            <a:endParaRPr i="0" sz="1750" u="none" cap="none" strike="noStrike"/>
          </a:p>
        </p:txBody>
      </p:sp>
      <p:sp>
        <p:nvSpPr>
          <p:cNvPr id="963" name="Google Shape;963;g39d6414ca10_0_1166"/>
          <p:cNvSpPr/>
          <p:nvPr/>
        </p:nvSpPr>
        <p:spPr>
          <a:xfrm>
            <a:off x="450890" y="350357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Execution confidence is a leadership output</a:t>
            </a:r>
            <a:endParaRPr i="0" sz="1750" u="none" cap="none" strike="noStrike"/>
          </a:p>
        </p:txBody>
      </p:sp>
      <p:sp>
        <p:nvSpPr>
          <p:cNvPr id="964" name="Google Shape;964;g39d6414ca10_0_1166"/>
          <p:cNvSpPr/>
          <p:nvPr/>
        </p:nvSpPr>
        <p:spPr>
          <a:xfrm>
            <a:off x="450890" y="394577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Behavior under pressure becomes evidence of maturity</a:t>
            </a:r>
            <a:endParaRPr i="0" sz="1750" u="none" cap="none" strike="noStrike"/>
          </a:p>
        </p:txBody>
      </p:sp>
      <p:sp>
        <p:nvSpPr>
          <p:cNvPr id="965" name="Google Shape;965;g39d6414ca10_0_1166"/>
          <p:cNvSpPr/>
          <p:nvPr/>
        </p:nvSpPr>
        <p:spPr>
          <a:xfrm>
            <a:off x="450890" y="456382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66" name="Google Shape;966;g39d6414ca10_0_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704" y="49079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g39d6414ca10_0_1166"/>
          <p:cNvSpPr/>
          <p:nvPr/>
        </p:nvSpPr>
        <p:spPr>
          <a:xfrm>
            <a:off x="1188006" y="484731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"Crisis leadership is proven through live posture, not documentation."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74" name="Google Shape;974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6414ca10_0_6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1" name="Google Shape;231;g39d6414ca10_0_6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39d6414ca10_0_60"/>
          <p:cNvSpPr/>
          <p:nvPr/>
        </p:nvSpPr>
        <p:spPr>
          <a:xfrm>
            <a:off x="361990" y="1011198"/>
            <a:ext cx="1113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Leadership Commonly Breaks Down</a:t>
            </a:r>
            <a:endParaRPr i="0" sz="4450" u="none" cap="none" strike="noStrike"/>
          </a:p>
        </p:txBody>
      </p:sp>
      <p:sp>
        <p:nvSpPr>
          <p:cNvPr id="233" name="Google Shape;233;g39d6414ca10_0_60"/>
          <p:cNvSpPr/>
          <p:nvPr/>
        </p:nvSpPr>
        <p:spPr>
          <a:xfrm>
            <a:off x="361990" y="22642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in declaring the situation</a:t>
            </a:r>
            <a:endParaRPr i="0" sz="1750" u="none" cap="none" strike="noStrike"/>
          </a:p>
        </p:txBody>
      </p:sp>
      <p:sp>
        <p:nvSpPr>
          <p:cNvPr id="234" name="Google Shape;234;g39d6414ca10_0_60"/>
          <p:cNvSpPr/>
          <p:nvPr/>
        </p:nvSpPr>
        <p:spPr>
          <a:xfrm>
            <a:off x="361990" y="27064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Indecisive posture</a:t>
            </a:r>
            <a:endParaRPr i="0" sz="1750" u="none" cap="none" strike="noStrike"/>
          </a:p>
        </p:txBody>
      </p:sp>
      <p:sp>
        <p:nvSpPr>
          <p:cNvPr id="235" name="Google Shape;235;g39d6414ca10_0_60"/>
          <p:cNvSpPr/>
          <p:nvPr/>
        </p:nvSpPr>
        <p:spPr>
          <a:xfrm>
            <a:off x="361990" y="31486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Mixed signals to stakeholders</a:t>
            </a:r>
            <a:endParaRPr i="0" sz="1750" u="none" cap="none" strike="noStrike"/>
          </a:p>
        </p:txBody>
      </p:sp>
      <p:sp>
        <p:nvSpPr>
          <p:cNvPr id="236" name="Google Shape;236;g39d6414ca10_0_60"/>
          <p:cNvSpPr/>
          <p:nvPr/>
        </p:nvSpPr>
        <p:spPr>
          <a:xfrm>
            <a:off x="361990" y="35908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Over-focus on technical detail</a:t>
            </a:r>
            <a:endParaRPr i="0" sz="1750" u="none" cap="none" strike="noStrike"/>
          </a:p>
        </p:txBody>
      </p:sp>
      <p:sp>
        <p:nvSpPr>
          <p:cNvPr id="237" name="Google Shape;237;g39d6414ca10_0_60"/>
          <p:cNvSpPr/>
          <p:nvPr/>
        </p:nvSpPr>
        <p:spPr>
          <a:xfrm>
            <a:off x="361990" y="40330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Avoidance of responsibility</a:t>
            </a:r>
            <a:endParaRPr i="0" sz="1750" u="none" cap="none" strike="noStrike"/>
          </a:p>
        </p:txBody>
      </p:sp>
      <p:sp>
        <p:nvSpPr>
          <p:cNvPr id="238" name="Google Shape;238;g39d6414ca10_0_60"/>
          <p:cNvSpPr/>
          <p:nvPr/>
        </p:nvSpPr>
        <p:spPr>
          <a:xfrm>
            <a:off x="7167721" y="22642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volatility</a:t>
            </a:r>
            <a:endParaRPr i="0" sz="1750" u="none" cap="none" strike="noStrike"/>
          </a:p>
        </p:txBody>
      </p:sp>
      <p:sp>
        <p:nvSpPr>
          <p:cNvPr id="239" name="Google Shape;239;g39d6414ca10_0_60"/>
          <p:cNvSpPr/>
          <p:nvPr/>
        </p:nvSpPr>
        <p:spPr>
          <a:xfrm>
            <a:off x="7167721" y="27064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Conflicting direction</a:t>
            </a:r>
            <a:endParaRPr i="0" sz="1750" u="none" cap="none" strike="noStrike"/>
          </a:p>
        </p:txBody>
      </p:sp>
      <p:sp>
        <p:nvSpPr>
          <p:cNvPr id="240" name="Google Shape;240;g39d6414ca10_0_60"/>
          <p:cNvSpPr/>
          <p:nvPr/>
        </p:nvSpPr>
        <p:spPr>
          <a:xfrm>
            <a:off x="7167721" y="31486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Inconsistent visibility</a:t>
            </a:r>
            <a:endParaRPr i="0" sz="1750" u="none" cap="none" strike="noStrike"/>
          </a:p>
        </p:txBody>
      </p:sp>
      <p:sp>
        <p:nvSpPr>
          <p:cNvPr id="241" name="Google Shape;241;g39d6414ca10_0_60"/>
          <p:cNvSpPr/>
          <p:nvPr/>
        </p:nvSpPr>
        <p:spPr>
          <a:xfrm>
            <a:off x="7167721" y="35908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Unclear roles or authority</a:t>
            </a:r>
            <a:endParaRPr i="0" sz="1750" u="none" cap="none" strike="noStrike"/>
          </a:p>
        </p:txBody>
      </p:sp>
      <p:sp>
        <p:nvSpPr>
          <p:cNvPr id="242" name="Google Shape;242;g39d6414ca10_0_60"/>
          <p:cNvSpPr/>
          <p:nvPr/>
        </p:nvSpPr>
        <p:spPr>
          <a:xfrm>
            <a:off x="7167721" y="40330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Fear of accountability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6414ca10_0_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9" name="Google Shape;249;g39d6414ca10_0_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9d6414ca10_0_77"/>
          <p:cNvSpPr/>
          <p:nvPr/>
        </p:nvSpPr>
        <p:spPr>
          <a:xfrm>
            <a:off x="374690" y="997704"/>
            <a:ext cx="8420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Leadership as a Stabilizing Function</a:t>
            </a:r>
            <a:endParaRPr i="0" sz="4450" u="none" cap="none" strike="noStrike"/>
          </a:p>
        </p:txBody>
      </p:sp>
      <p:sp>
        <p:nvSpPr>
          <p:cNvPr id="251" name="Google Shape;251;g39d6414ca10_0_77"/>
          <p:cNvSpPr/>
          <p:nvPr/>
        </p:nvSpPr>
        <p:spPr>
          <a:xfrm>
            <a:off x="409465" y="3115026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reduces uncertainty</a:t>
            </a:r>
            <a:endParaRPr i="0" sz="1750" u="none" cap="none" strike="noStrike"/>
          </a:p>
        </p:txBody>
      </p:sp>
      <p:sp>
        <p:nvSpPr>
          <p:cNvPr id="252" name="Google Shape;252;g39d6414ca10_0_77"/>
          <p:cNvSpPr/>
          <p:nvPr/>
        </p:nvSpPr>
        <p:spPr>
          <a:xfrm>
            <a:off x="409465" y="3557224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 generates followership</a:t>
            </a:r>
            <a:endParaRPr i="0" sz="1750" u="none" cap="none" strike="noStrike"/>
          </a:p>
        </p:txBody>
      </p:sp>
      <p:sp>
        <p:nvSpPr>
          <p:cNvPr id="253" name="Google Shape;253;g39d6414ca10_0_77"/>
          <p:cNvSpPr/>
          <p:nvPr/>
        </p:nvSpPr>
        <p:spPr>
          <a:xfrm>
            <a:off x="409465" y="3999423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Communicated calm lowers panic</a:t>
            </a:r>
            <a:endParaRPr i="0" sz="1750" u="none" cap="none" strike="noStrike"/>
          </a:p>
        </p:txBody>
      </p:sp>
      <p:sp>
        <p:nvSpPr>
          <p:cNvPr id="254" name="Google Shape;254;g39d6414ca10_0_77"/>
          <p:cNvSpPr/>
          <p:nvPr/>
        </p:nvSpPr>
        <p:spPr>
          <a:xfrm>
            <a:off x="409465" y="4441621"/>
            <a:ext cx="8420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enables execution</a:t>
            </a:r>
            <a:endParaRPr i="0" sz="1750" u="none" cap="none" strike="noStrike"/>
          </a:p>
        </p:txBody>
      </p:sp>
      <p:pic>
        <p:nvPicPr>
          <p:cNvPr descr="preencoded.png" id="255" name="Google Shape;255;g39d6414ca10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1912" y="2003941"/>
            <a:ext cx="4069200" cy="40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d6414ca10_0_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2" name="Google Shape;262;g39d6414ca10_0_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g39d6414ca10_0_89"/>
          <p:cNvSpPr/>
          <p:nvPr/>
        </p:nvSpPr>
        <p:spPr>
          <a:xfrm>
            <a:off x="323890" y="1150898"/>
            <a:ext cx="10174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250" u="none" cap="none" strike="noStrike">
                <a:solidFill>
                  <a:srgbClr val="D1282E"/>
                </a:solidFill>
              </a:rPr>
              <a:t>What People Need From a Crisis Leader</a:t>
            </a:r>
            <a:endParaRPr i="0" sz="4250" u="none" cap="none" strike="noStrike"/>
          </a:p>
        </p:txBody>
      </p:sp>
      <p:sp>
        <p:nvSpPr>
          <p:cNvPr id="264" name="Google Shape;264;g39d6414ca10_0_89"/>
          <p:cNvSpPr/>
          <p:nvPr/>
        </p:nvSpPr>
        <p:spPr>
          <a:xfrm>
            <a:off x="323890" y="2403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</a:t>
            </a:r>
            <a:endParaRPr i="0" sz="1750" u="none" cap="none" strike="noStrike"/>
          </a:p>
        </p:txBody>
      </p:sp>
      <p:sp>
        <p:nvSpPr>
          <p:cNvPr id="265" name="Google Shape;265;g39d6414ca10_0_89"/>
          <p:cNvSpPr/>
          <p:nvPr/>
        </p:nvSpPr>
        <p:spPr>
          <a:xfrm>
            <a:off x="323890" y="2846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Direction</a:t>
            </a:r>
            <a:endParaRPr i="0" sz="1750" u="none" cap="none" strike="noStrike"/>
          </a:p>
        </p:txBody>
      </p:sp>
      <p:sp>
        <p:nvSpPr>
          <p:cNvPr id="266" name="Google Shape;266;g39d6414ca10_0_89"/>
          <p:cNvSpPr/>
          <p:nvPr/>
        </p:nvSpPr>
        <p:spPr>
          <a:xfrm>
            <a:off x="323890" y="3288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Emotional safety</a:t>
            </a:r>
            <a:endParaRPr i="0" sz="1750" u="none" cap="none" strike="noStrike"/>
          </a:p>
        </p:txBody>
      </p:sp>
      <p:sp>
        <p:nvSpPr>
          <p:cNvPr id="267" name="Google Shape;267;g39d6414ca10_0_89"/>
          <p:cNvSpPr/>
          <p:nvPr/>
        </p:nvSpPr>
        <p:spPr>
          <a:xfrm>
            <a:off x="323890" y="3730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Visible presence</a:t>
            </a:r>
            <a:endParaRPr i="0" sz="1750" u="none" cap="none" strike="noStrike"/>
          </a:p>
        </p:txBody>
      </p:sp>
      <p:sp>
        <p:nvSpPr>
          <p:cNvPr id="268" name="Google Shape;268;g39d6414ca10_0_89"/>
          <p:cNvSpPr/>
          <p:nvPr/>
        </p:nvSpPr>
        <p:spPr>
          <a:xfrm>
            <a:off x="323890" y="4172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Consistency</a:t>
            </a:r>
            <a:endParaRPr i="0" sz="1750" u="none" cap="none" strike="noStrike"/>
          </a:p>
        </p:txBody>
      </p:sp>
      <p:sp>
        <p:nvSpPr>
          <p:cNvPr id="269" name="Google Shape;269;g39d6414ca10_0_89"/>
          <p:cNvSpPr/>
          <p:nvPr/>
        </p:nvSpPr>
        <p:spPr>
          <a:xfrm>
            <a:off x="7129621" y="24039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</a:t>
            </a:r>
            <a:endParaRPr i="0" sz="1750" u="none" cap="none" strike="noStrike"/>
          </a:p>
        </p:txBody>
      </p:sp>
      <p:sp>
        <p:nvSpPr>
          <p:cNvPr id="270" name="Google Shape;270;g39d6414ca10_0_89"/>
          <p:cNvSpPr/>
          <p:nvPr/>
        </p:nvSpPr>
        <p:spPr>
          <a:xfrm>
            <a:off x="7129621" y="28461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Defined next steps</a:t>
            </a:r>
            <a:endParaRPr i="0" sz="1750" u="none" cap="none" strike="noStrike"/>
          </a:p>
        </p:txBody>
      </p:sp>
      <p:sp>
        <p:nvSpPr>
          <p:cNvPr id="271" name="Google Shape;271;g39d6414ca10_0_89"/>
          <p:cNvSpPr/>
          <p:nvPr/>
        </p:nvSpPr>
        <p:spPr>
          <a:xfrm>
            <a:off x="7129621" y="32883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Protection from noise</a:t>
            </a:r>
            <a:endParaRPr i="0" sz="1750" u="none" cap="none" strike="noStrike"/>
          </a:p>
        </p:txBody>
      </p:sp>
      <p:sp>
        <p:nvSpPr>
          <p:cNvPr id="272" name="Google Shape;272;g39d6414ca10_0_89"/>
          <p:cNvSpPr/>
          <p:nvPr/>
        </p:nvSpPr>
        <p:spPr>
          <a:xfrm>
            <a:off x="7129621" y="37305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Trustworthy tone</a:t>
            </a:r>
            <a:endParaRPr i="0" sz="1750" u="none" cap="none" strike="noStrike"/>
          </a:p>
        </p:txBody>
      </p:sp>
      <p:sp>
        <p:nvSpPr>
          <p:cNvPr id="273" name="Google Shape;273;g39d6414ca10_0_89"/>
          <p:cNvSpPr/>
          <p:nvPr/>
        </p:nvSpPr>
        <p:spPr>
          <a:xfrm>
            <a:off x="7129621" y="41727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Predictable messaging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d6414ca10_0_10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0" name="Google Shape;280;g39d6414ca10_0_10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g39d6414ca10_0_106"/>
          <p:cNvSpPr/>
          <p:nvPr/>
        </p:nvSpPr>
        <p:spPr>
          <a:xfrm>
            <a:off x="501690" y="624919"/>
            <a:ext cx="82842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The Hybrid Model of Crisis Leadership</a:t>
            </a:r>
            <a:endParaRPr i="0" sz="4450" u="none" cap="none" strike="noStrike"/>
          </a:p>
        </p:txBody>
      </p:sp>
      <p:sp>
        <p:nvSpPr>
          <p:cNvPr id="282" name="Google Shape;282;g39d6414ca10_0_106"/>
          <p:cNvSpPr/>
          <p:nvPr/>
        </p:nvSpPr>
        <p:spPr>
          <a:xfrm>
            <a:off x="501690" y="2930042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Combines authority with calm presence</a:t>
            </a:r>
            <a:endParaRPr i="0" sz="1750" u="none" cap="none" strike="noStrike"/>
          </a:p>
        </p:txBody>
      </p:sp>
      <p:sp>
        <p:nvSpPr>
          <p:cNvPr id="283" name="Google Shape;283;g39d6414ca10_0_106"/>
          <p:cNvSpPr/>
          <p:nvPr/>
        </p:nvSpPr>
        <p:spPr>
          <a:xfrm>
            <a:off x="501690" y="3372240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Uses structure without rigidity</a:t>
            </a:r>
            <a:endParaRPr i="0" sz="1750" u="none" cap="none" strike="noStrike"/>
          </a:p>
        </p:txBody>
      </p:sp>
      <p:sp>
        <p:nvSpPr>
          <p:cNvPr id="284" name="Google Shape;284;g39d6414ca10_0_106"/>
          <p:cNvSpPr/>
          <p:nvPr/>
        </p:nvSpPr>
        <p:spPr>
          <a:xfrm>
            <a:off x="501690" y="3814438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Guides rather than reacts</a:t>
            </a:r>
            <a:endParaRPr i="0" sz="1750" u="none" cap="none" strike="noStrike"/>
          </a:p>
        </p:txBody>
      </p:sp>
      <p:sp>
        <p:nvSpPr>
          <p:cNvPr id="285" name="Google Shape;285;g39d6414ca10_0_106"/>
          <p:cNvSpPr/>
          <p:nvPr/>
        </p:nvSpPr>
        <p:spPr>
          <a:xfrm>
            <a:off x="501690" y="4256636"/>
            <a:ext cx="8284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confidence before solutions</a:t>
            </a:r>
            <a:endParaRPr i="0" sz="1750" u="none" cap="none" strike="noStrike"/>
          </a:p>
        </p:txBody>
      </p:sp>
      <p:pic>
        <p:nvPicPr>
          <p:cNvPr descr="preencoded.png" id="286" name="Google Shape;286;g39d6414ca10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4743" y="1961356"/>
            <a:ext cx="4205169" cy="420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